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modernComment_10D_7CEB2796.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87" r:id="rId3"/>
    <p:sldId id="310" r:id="rId4"/>
    <p:sldId id="319" r:id="rId5"/>
    <p:sldId id="320" r:id="rId6"/>
    <p:sldId id="321" r:id="rId7"/>
    <p:sldId id="318" r:id="rId8"/>
    <p:sldId id="324" r:id="rId9"/>
    <p:sldId id="325" r:id="rId10"/>
    <p:sldId id="284" r:id="rId11"/>
    <p:sldId id="311" r:id="rId12"/>
    <p:sldId id="323" r:id="rId13"/>
    <p:sldId id="312" r:id="rId14"/>
    <p:sldId id="326" r:id="rId15"/>
    <p:sldId id="327" r:id="rId16"/>
    <p:sldId id="328" r:id="rId17"/>
    <p:sldId id="314" r:id="rId18"/>
    <p:sldId id="329" r:id="rId19"/>
    <p:sldId id="316" r:id="rId20"/>
    <p:sldId id="315" r:id="rId21"/>
    <p:sldId id="330" r:id="rId22"/>
    <p:sldId id="317" r:id="rId23"/>
    <p:sldId id="331" r:id="rId24"/>
    <p:sldId id="269" r:id="rId25"/>
    <p:sldId id="302" r:id="rId26"/>
    <p:sldId id="33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227A69-6520-D12D-8D99-5D7AAD326F89}" name="Toby Philpart" initials="TP" userId="Toby Philpart"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E97D21-04B9-418D-A968-A8651EB5A8B9}" v="143" dt="2025-01-10T17:21:27.9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6" autoAdjust="0"/>
    <p:restoredTop sz="94660"/>
  </p:normalViewPr>
  <p:slideViewPr>
    <p:cSldViewPr snapToGrid="0" showGuides="1">
      <p:cViewPr varScale="1">
        <p:scale>
          <a:sx n="151" d="100"/>
          <a:sy n="151" d="100"/>
        </p:scale>
        <p:origin x="324" y="15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comments/modernComment_10D_7CEB2796.xml><?xml version="1.0" encoding="utf-8"?>
<p188:cmLst xmlns:a="http://schemas.openxmlformats.org/drawingml/2006/main" xmlns:r="http://schemas.openxmlformats.org/officeDocument/2006/relationships" xmlns:p188="http://schemas.microsoft.com/office/powerpoint/2018/8/main">
  <p188:cm id="{D0F6A554-ABC9-4691-91D6-C2D8858B824E}" authorId="{B6227A69-6520-D12D-8D99-5D7AAD326F89}" created="2024-09-10T18:05:21.025">
    <ac:deMkLst xmlns:ac="http://schemas.microsoft.com/office/drawing/2013/main/command">
      <pc:docMk xmlns:pc="http://schemas.microsoft.com/office/powerpoint/2013/main/command"/>
      <pc:sldMk xmlns:pc="http://schemas.microsoft.com/office/powerpoint/2013/main/command" cId="2095785878" sldId="269"/>
      <ac:picMk id="4" creationId="{87A34CB4-FB00-0888-59B4-03B1B6569C30}"/>
    </ac:deMkLst>
    <p188:txBody>
      <a:bodyPr/>
      <a:lstStyle/>
      <a:p>
        <a:r>
          <a:rPr lang="en-US"/>
          <a:t>8 minute video</a:t>
        </a:r>
      </a:p>
    </p188:txBody>
  </p188:cm>
</p188: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A72EAA-1B96-4D67-B719-B39894280D2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67E7DAEA-04B1-4592-A5BC-7647C0F400C4}">
      <dgm:prSet custT="1"/>
      <dgm:spPr/>
      <dgm:t>
        <a:bodyPr/>
        <a:lstStyle/>
        <a:p>
          <a:r>
            <a:rPr lang="en-US" sz="3600" dirty="0"/>
            <a:t>ONE WHO HAS </a:t>
          </a:r>
          <a:r>
            <a:rPr lang="en-US" sz="3600" b="1" dirty="0">
              <a:solidFill>
                <a:srgbClr val="FF0000"/>
              </a:solidFill>
            </a:rPr>
            <a:t>CHOSEN TO FOLLOW </a:t>
          </a:r>
          <a:r>
            <a:rPr lang="en-US" sz="3600" dirty="0"/>
            <a:t>JESUS</a:t>
          </a:r>
        </a:p>
      </dgm:t>
    </dgm:pt>
    <dgm:pt modelId="{70E8849E-5E80-4EAD-AD71-6C69AC743B90}" type="parTrans" cxnId="{7D84A129-993C-49DF-9714-407C1102BE09}">
      <dgm:prSet/>
      <dgm:spPr/>
      <dgm:t>
        <a:bodyPr/>
        <a:lstStyle/>
        <a:p>
          <a:endParaRPr lang="en-US"/>
        </a:p>
      </dgm:t>
    </dgm:pt>
    <dgm:pt modelId="{F559461C-6A08-4358-B41E-0EB72620E459}" type="sibTrans" cxnId="{7D84A129-993C-49DF-9714-407C1102BE09}">
      <dgm:prSet/>
      <dgm:spPr/>
      <dgm:t>
        <a:bodyPr/>
        <a:lstStyle/>
        <a:p>
          <a:endParaRPr lang="en-US"/>
        </a:p>
      </dgm:t>
    </dgm:pt>
    <dgm:pt modelId="{BF4F2AB9-EBD0-4B31-BF91-C1EADD08B788}">
      <dgm:prSet custT="1"/>
      <dgm:spPr/>
      <dgm:t>
        <a:bodyPr/>
        <a:lstStyle/>
        <a:p>
          <a:r>
            <a:rPr lang="en-US" sz="3200" dirty="0"/>
            <a:t>HIS COMMAND TO HIS FIRST RECRUITS WERE </a:t>
          </a:r>
          <a:r>
            <a:rPr lang="en-US" sz="3200" b="1" dirty="0">
              <a:solidFill>
                <a:srgbClr val="FF0000"/>
              </a:solidFill>
            </a:rPr>
            <a:t>FOLLOW ME</a:t>
          </a:r>
          <a:endParaRPr lang="en-US" sz="3200" dirty="0">
            <a:solidFill>
              <a:srgbClr val="FF0000"/>
            </a:solidFill>
          </a:endParaRPr>
        </a:p>
      </dgm:t>
    </dgm:pt>
    <dgm:pt modelId="{52676E63-BA05-42BD-BD19-B328E580D816}" type="parTrans" cxnId="{9124DDEB-A38D-45A6-8F10-A5BFF14708F3}">
      <dgm:prSet/>
      <dgm:spPr/>
      <dgm:t>
        <a:bodyPr/>
        <a:lstStyle/>
        <a:p>
          <a:endParaRPr lang="en-US"/>
        </a:p>
      </dgm:t>
    </dgm:pt>
    <dgm:pt modelId="{C9FE38E9-A003-4C0C-932C-196A5217EC76}" type="sibTrans" cxnId="{9124DDEB-A38D-45A6-8F10-A5BFF14708F3}">
      <dgm:prSet/>
      <dgm:spPr/>
      <dgm:t>
        <a:bodyPr/>
        <a:lstStyle/>
        <a:p>
          <a:endParaRPr lang="en-US"/>
        </a:p>
      </dgm:t>
    </dgm:pt>
    <dgm:pt modelId="{8EE1DF66-ADC9-4603-96ED-55DCD63BE476}">
      <dgm:prSet custT="1"/>
      <dgm:spPr/>
      <dgm:t>
        <a:bodyPr/>
        <a:lstStyle/>
        <a:p>
          <a:r>
            <a:rPr lang="en-US" sz="3600" b="1" dirty="0"/>
            <a:t>LUKE 6:40 </a:t>
          </a:r>
          <a:r>
            <a:rPr lang="en-US" sz="3600" b="0" i="0" dirty="0"/>
            <a:t>The student is not above the teacher, but </a:t>
          </a:r>
          <a:r>
            <a:rPr lang="en-US" sz="3600" b="1" i="0" dirty="0">
              <a:solidFill>
                <a:srgbClr val="FF0000"/>
              </a:solidFill>
            </a:rPr>
            <a:t>everyone who is fully trained will be like their teacher</a:t>
          </a:r>
          <a:r>
            <a:rPr lang="en-US" sz="3600" b="0" i="0" dirty="0"/>
            <a:t>.</a:t>
          </a:r>
          <a:endParaRPr lang="en-US" sz="3600" dirty="0"/>
        </a:p>
      </dgm:t>
    </dgm:pt>
    <dgm:pt modelId="{624BCC09-CF6B-4A78-A4FC-929C975055E3}" type="parTrans" cxnId="{F0FF4EED-5757-4BE7-A891-555A37448E39}">
      <dgm:prSet/>
      <dgm:spPr/>
      <dgm:t>
        <a:bodyPr/>
        <a:lstStyle/>
        <a:p>
          <a:endParaRPr lang="en-US"/>
        </a:p>
      </dgm:t>
    </dgm:pt>
    <dgm:pt modelId="{6FBFAC88-95DF-4F23-A7A7-7ED3D0118981}" type="sibTrans" cxnId="{F0FF4EED-5757-4BE7-A891-555A37448E39}">
      <dgm:prSet/>
      <dgm:spPr/>
      <dgm:t>
        <a:bodyPr/>
        <a:lstStyle/>
        <a:p>
          <a:endParaRPr lang="en-US"/>
        </a:p>
      </dgm:t>
    </dgm:pt>
    <dgm:pt modelId="{AD742311-5F71-44DC-9ED1-63A73207663B}" type="pres">
      <dgm:prSet presAssocID="{64A72EAA-1B96-4D67-B719-B39894280D29}" presName="hierChild1" presStyleCnt="0">
        <dgm:presLayoutVars>
          <dgm:chPref val="1"/>
          <dgm:dir/>
          <dgm:animOne val="branch"/>
          <dgm:animLvl val="lvl"/>
          <dgm:resizeHandles/>
        </dgm:presLayoutVars>
      </dgm:prSet>
      <dgm:spPr/>
    </dgm:pt>
    <dgm:pt modelId="{7F8720D6-5FD8-4643-9EFE-4C2B7F7CB8F5}" type="pres">
      <dgm:prSet presAssocID="{67E7DAEA-04B1-4592-A5BC-7647C0F400C4}" presName="hierRoot1" presStyleCnt="0"/>
      <dgm:spPr/>
    </dgm:pt>
    <dgm:pt modelId="{56ABD4F4-6526-4629-BEFA-C756B03C024C}" type="pres">
      <dgm:prSet presAssocID="{67E7DAEA-04B1-4592-A5BC-7647C0F400C4}" presName="composite" presStyleCnt="0"/>
      <dgm:spPr/>
    </dgm:pt>
    <dgm:pt modelId="{608AADFB-A2C3-485D-A6C6-08590A65A020}" type="pres">
      <dgm:prSet presAssocID="{67E7DAEA-04B1-4592-A5BC-7647C0F400C4}" presName="background" presStyleLbl="node0" presStyleIdx="0" presStyleCnt="3"/>
      <dgm:spPr/>
    </dgm:pt>
    <dgm:pt modelId="{91E61F27-2CC4-4342-A19C-1DB371D8AEE2}" type="pres">
      <dgm:prSet presAssocID="{67E7DAEA-04B1-4592-A5BC-7647C0F400C4}" presName="text" presStyleLbl="fgAcc0" presStyleIdx="0" presStyleCnt="3" custScaleX="121983" custScaleY="208479" custLinFactNeighborX="547" custLinFactNeighborY="437">
        <dgm:presLayoutVars>
          <dgm:chPref val="3"/>
        </dgm:presLayoutVars>
      </dgm:prSet>
      <dgm:spPr/>
    </dgm:pt>
    <dgm:pt modelId="{DCE906C9-62A6-4C26-9426-D9B3E8B36A48}" type="pres">
      <dgm:prSet presAssocID="{67E7DAEA-04B1-4592-A5BC-7647C0F400C4}" presName="hierChild2" presStyleCnt="0"/>
      <dgm:spPr/>
    </dgm:pt>
    <dgm:pt modelId="{62BF1D97-00E0-467F-99E7-9C0940B951D2}" type="pres">
      <dgm:prSet presAssocID="{BF4F2AB9-EBD0-4B31-BF91-C1EADD08B788}" presName="hierRoot1" presStyleCnt="0"/>
      <dgm:spPr/>
    </dgm:pt>
    <dgm:pt modelId="{1DC8EE4C-4362-451F-AE2F-8310B6AF31AA}" type="pres">
      <dgm:prSet presAssocID="{BF4F2AB9-EBD0-4B31-BF91-C1EADD08B788}" presName="composite" presStyleCnt="0"/>
      <dgm:spPr/>
    </dgm:pt>
    <dgm:pt modelId="{DB77EC48-7441-42DD-AD74-354F01587B81}" type="pres">
      <dgm:prSet presAssocID="{BF4F2AB9-EBD0-4B31-BF91-C1EADD08B788}" presName="background" presStyleLbl="node0" presStyleIdx="1" presStyleCnt="3"/>
      <dgm:spPr/>
    </dgm:pt>
    <dgm:pt modelId="{14CAC5BD-AEF0-4254-B68C-47DB2F835DB0}" type="pres">
      <dgm:prSet presAssocID="{BF4F2AB9-EBD0-4B31-BF91-C1EADD08B788}" presName="text" presStyleLbl="fgAcc0" presStyleIdx="1" presStyleCnt="3" custScaleX="119182" custScaleY="188584" custLinFactNeighborX="-5060" custLinFactNeighborY="831">
        <dgm:presLayoutVars>
          <dgm:chPref val="3"/>
        </dgm:presLayoutVars>
      </dgm:prSet>
      <dgm:spPr/>
    </dgm:pt>
    <dgm:pt modelId="{99A1E2E9-0A06-48E1-9E0F-EA10BF87387A}" type="pres">
      <dgm:prSet presAssocID="{BF4F2AB9-EBD0-4B31-BF91-C1EADD08B788}" presName="hierChild2" presStyleCnt="0"/>
      <dgm:spPr/>
    </dgm:pt>
    <dgm:pt modelId="{56DDB317-1C1E-4B90-8622-E47AF4E12F56}" type="pres">
      <dgm:prSet presAssocID="{8EE1DF66-ADC9-4603-96ED-55DCD63BE476}" presName="hierRoot1" presStyleCnt="0"/>
      <dgm:spPr/>
    </dgm:pt>
    <dgm:pt modelId="{F38B42D0-D8BA-467C-BD82-CE14C67B76DF}" type="pres">
      <dgm:prSet presAssocID="{8EE1DF66-ADC9-4603-96ED-55DCD63BE476}" presName="composite" presStyleCnt="0"/>
      <dgm:spPr/>
    </dgm:pt>
    <dgm:pt modelId="{2963CE2B-8087-4390-9E94-8DF47F713CED}" type="pres">
      <dgm:prSet presAssocID="{8EE1DF66-ADC9-4603-96ED-55DCD63BE476}" presName="background" presStyleLbl="node0" presStyleIdx="2" presStyleCnt="3"/>
      <dgm:spPr/>
    </dgm:pt>
    <dgm:pt modelId="{6E88B20D-3EE8-4499-B60B-125D8D962F55}" type="pres">
      <dgm:prSet presAssocID="{8EE1DF66-ADC9-4603-96ED-55DCD63BE476}" presName="text" presStyleLbl="fgAcc0" presStyleIdx="2" presStyleCnt="3" custScaleX="183170" custScaleY="247546">
        <dgm:presLayoutVars>
          <dgm:chPref val="3"/>
        </dgm:presLayoutVars>
      </dgm:prSet>
      <dgm:spPr/>
    </dgm:pt>
    <dgm:pt modelId="{8A71A695-FF44-43FF-86D6-0EBFD9B953BF}" type="pres">
      <dgm:prSet presAssocID="{8EE1DF66-ADC9-4603-96ED-55DCD63BE476}" presName="hierChild2" presStyleCnt="0"/>
      <dgm:spPr/>
    </dgm:pt>
  </dgm:ptLst>
  <dgm:cxnLst>
    <dgm:cxn modelId="{7D84A129-993C-49DF-9714-407C1102BE09}" srcId="{64A72EAA-1B96-4D67-B719-B39894280D29}" destId="{67E7DAEA-04B1-4592-A5BC-7647C0F400C4}" srcOrd="0" destOrd="0" parTransId="{70E8849E-5E80-4EAD-AD71-6C69AC743B90}" sibTransId="{F559461C-6A08-4358-B41E-0EB72620E459}"/>
    <dgm:cxn modelId="{3F63AB3E-41EE-4DC7-8D70-8B3EA865BE59}" type="presOf" srcId="{64A72EAA-1B96-4D67-B719-B39894280D29}" destId="{AD742311-5F71-44DC-9ED1-63A73207663B}" srcOrd="0" destOrd="0" presId="urn:microsoft.com/office/officeart/2005/8/layout/hierarchy1"/>
    <dgm:cxn modelId="{048FF873-E62F-4B8B-8101-7A519783CCF9}" type="presOf" srcId="{8EE1DF66-ADC9-4603-96ED-55DCD63BE476}" destId="{6E88B20D-3EE8-4499-B60B-125D8D962F55}" srcOrd="0" destOrd="0" presId="urn:microsoft.com/office/officeart/2005/8/layout/hierarchy1"/>
    <dgm:cxn modelId="{02784C76-B4A4-47AC-98DC-4B4DEE10DCB5}" type="presOf" srcId="{67E7DAEA-04B1-4592-A5BC-7647C0F400C4}" destId="{91E61F27-2CC4-4342-A19C-1DB371D8AEE2}" srcOrd="0" destOrd="0" presId="urn:microsoft.com/office/officeart/2005/8/layout/hierarchy1"/>
    <dgm:cxn modelId="{86D7198D-C579-45D3-BE3A-E180C78C2118}" type="presOf" srcId="{BF4F2AB9-EBD0-4B31-BF91-C1EADD08B788}" destId="{14CAC5BD-AEF0-4254-B68C-47DB2F835DB0}" srcOrd="0" destOrd="0" presId="urn:microsoft.com/office/officeart/2005/8/layout/hierarchy1"/>
    <dgm:cxn modelId="{9124DDEB-A38D-45A6-8F10-A5BFF14708F3}" srcId="{64A72EAA-1B96-4D67-B719-B39894280D29}" destId="{BF4F2AB9-EBD0-4B31-BF91-C1EADD08B788}" srcOrd="1" destOrd="0" parTransId="{52676E63-BA05-42BD-BD19-B328E580D816}" sibTransId="{C9FE38E9-A003-4C0C-932C-196A5217EC76}"/>
    <dgm:cxn modelId="{F0FF4EED-5757-4BE7-A891-555A37448E39}" srcId="{64A72EAA-1B96-4D67-B719-B39894280D29}" destId="{8EE1DF66-ADC9-4603-96ED-55DCD63BE476}" srcOrd="2" destOrd="0" parTransId="{624BCC09-CF6B-4A78-A4FC-929C975055E3}" sibTransId="{6FBFAC88-95DF-4F23-A7A7-7ED3D0118981}"/>
    <dgm:cxn modelId="{F69ED2F8-2CE5-4101-BE90-6496A4F7EF99}" type="presParOf" srcId="{AD742311-5F71-44DC-9ED1-63A73207663B}" destId="{7F8720D6-5FD8-4643-9EFE-4C2B7F7CB8F5}" srcOrd="0" destOrd="0" presId="urn:microsoft.com/office/officeart/2005/8/layout/hierarchy1"/>
    <dgm:cxn modelId="{322F8F27-8812-445B-8281-B14A440CD4AC}" type="presParOf" srcId="{7F8720D6-5FD8-4643-9EFE-4C2B7F7CB8F5}" destId="{56ABD4F4-6526-4629-BEFA-C756B03C024C}" srcOrd="0" destOrd="0" presId="urn:microsoft.com/office/officeart/2005/8/layout/hierarchy1"/>
    <dgm:cxn modelId="{305478D4-CFF0-4909-B179-C9AC59FFE842}" type="presParOf" srcId="{56ABD4F4-6526-4629-BEFA-C756B03C024C}" destId="{608AADFB-A2C3-485D-A6C6-08590A65A020}" srcOrd="0" destOrd="0" presId="urn:microsoft.com/office/officeart/2005/8/layout/hierarchy1"/>
    <dgm:cxn modelId="{AEEE272A-0CDC-458D-81D2-0719196DC3BA}" type="presParOf" srcId="{56ABD4F4-6526-4629-BEFA-C756B03C024C}" destId="{91E61F27-2CC4-4342-A19C-1DB371D8AEE2}" srcOrd="1" destOrd="0" presId="urn:microsoft.com/office/officeart/2005/8/layout/hierarchy1"/>
    <dgm:cxn modelId="{9D1F1F7C-3F7E-4402-8A0B-327BF351C0DC}" type="presParOf" srcId="{7F8720D6-5FD8-4643-9EFE-4C2B7F7CB8F5}" destId="{DCE906C9-62A6-4C26-9426-D9B3E8B36A48}" srcOrd="1" destOrd="0" presId="urn:microsoft.com/office/officeart/2005/8/layout/hierarchy1"/>
    <dgm:cxn modelId="{F3098821-32B9-4EEC-9A29-E2F2A790FAEA}" type="presParOf" srcId="{AD742311-5F71-44DC-9ED1-63A73207663B}" destId="{62BF1D97-00E0-467F-99E7-9C0940B951D2}" srcOrd="1" destOrd="0" presId="urn:microsoft.com/office/officeart/2005/8/layout/hierarchy1"/>
    <dgm:cxn modelId="{9370CB0E-F500-4996-B2F8-F0EBAFF13F20}" type="presParOf" srcId="{62BF1D97-00E0-467F-99E7-9C0940B951D2}" destId="{1DC8EE4C-4362-451F-AE2F-8310B6AF31AA}" srcOrd="0" destOrd="0" presId="urn:microsoft.com/office/officeart/2005/8/layout/hierarchy1"/>
    <dgm:cxn modelId="{379A682D-71A7-41EB-8F40-E34608A137E7}" type="presParOf" srcId="{1DC8EE4C-4362-451F-AE2F-8310B6AF31AA}" destId="{DB77EC48-7441-42DD-AD74-354F01587B81}" srcOrd="0" destOrd="0" presId="urn:microsoft.com/office/officeart/2005/8/layout/hierarchy1"/>
    <dgm:cxn modelId="{C61C0E3F-CEF9-401C-9946-E96125FFDD01}" type="presParOf" srcId="{1DC8EE4C-4362-451F-AE2F-8310B6AF31AA}" destId="{14CAC5BD-AEF0-4254-B68C-47DB2F835DB0}" srcOrd="1" destOrd="0" presId="urn:microsoft.com/office/officeart/2005/8/layout/hierarchy1"/>
    <dgm:cxn modelId="{0603F8E9-307F-4362-8EE3-AFA9CB147E24}" type="presParOf" srcId="{62BF1D97-00E0-467F-99E7-9C0940B951D2}" destId="{99A1E2E9-0A06-48E1-9E0F-EA10BF87387A}" srcOrd="1" destOrd="0" presId="urn:microsoft.com/office/officeart/2005/8/layout/hierarchy1"/>
    <dgm:cxn modelId="{87966B67-1447-4B9F-BA40-87941B0B93A2}" type="presParOf" srcId="{AD742311-5F71-44DC-9ED1-63A73207663B}" destId="{56DDB317-1C1E-4B90-8622-E47AF4E12F56}" srcOrd="2" destOrd="0" presId="urn:microsoft.com/office/officeart/2005/8/layout/hierarchy1"/>
    <dgm:cxn modelId="{C73B7E3C-75F8-4776-897E-F29FA0BD409C}" type="presParOf" srcId="{56DDB317-1C1E-4B90-8622-E47AF4E12F56}" destId="{F38B42D0-D8BA-467C-BD82-CE14C67B76DF}" srcOrd="0" destOrd="0" presId="urn:microsoft.com/office/officeart/2005/8/layout/hierarchy1"/>
    <dgm:cxn modelId="{446A1412-A70D-42A0-8806-32543EAEA3E9}" type="presParOf" srcId="{F38B42D0-D8BA-467C-BD82-CE14C67B76DF}" destId="{2963CE2B-8087-4390-9E94-8DF47F713CED}" srcOrd="0" destOrd="0" presId="urn:microsoft.com/office/officeart/2005/8/layout/hierarchy1"/>
    <dgm:cxn modelId="{D0C5DBBE-DFC6-4B04-B2AF-CCCC42DA7008}" type="presParOf" srcId="{F38B42D0-D8BA-467C-BD82-CE14C67B76DF}" destId="{6E88B20D-3EE8-4499-B60B-125D8D962F55}" srcOrd="1" destOrd="0" presId="urn:microsoft.com/office/officeart/2005/8/layout/hierarchy1"/>
    <dgm:cxn modelId="{EADB45EF-F8C4-4E49-870E-C3BF3A069E4A}" type="presParOf" srcId="{56DDB317-1C1E-4B90-8622-E47AF4E12F56}" destId="{8A71A695-FF44-43FF-86D6-0EBFD9B953BF}"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FAEA67-5548-45DF-A2A4-0834CBBBBAF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8DCE26D5-5D09-4DF9-AAA7-3DFBA046168E}">
      <dgm:prSet/>
      <dgm:spPr/>
      <dgm:t>
        <a:bodyPr/>
        <a:lstStyle/>
        <a:p>
          <a:r>
            <a:rPr lang="en-US" b="1" i="0" dirty="0"/>
            <a:t>1 John 3:1 </a:t>
          </a:r>
          <a:r>
            <a:rPr lang="en-US" b="0" i="0" dirty="0"/>
            <a:t>See what great love the Father has lavished on us, that we should </a:t>
          </a:r>
          <a:r>
            <a:rPr lang="en-US" b="1" i="0" dirty="0"/>
            <a:t>be called children of God</a:t>
          </a:r>
          <a:r>
            <a:rPr lang="en-US" b="0" i="0" dirty="0"/>
            <a:t>! And that is what we are! The reason the world does not know us is that it did not know him.</a:t>
          </a:r>
        </a:p>
        <a:p>
          <a:r>
            <a:rPr lang="en-US" dirty="0"/>
            <a:t>A CHILD OF GOD </a:t>
          </a:r>
        </a:p>
      </dgm:t>
    </dgm:pt>
    <dgm:pt modelId="{395A70C2-407E-400C-9ED5-A525A4707716}" type="parTrans" cxnId="{AFBE205D-8EF6-4288-A116-2161271400AB}">
      <dgm:prSet/>
      <dgm:spPr/>
      <dgm:t>
        <a:bodyPr/>
        <a:lstStyle/>
        <a:p>
          <a:endParaRPr lang="en-US"/>
        </a:p>
      </dgm:t>
    </dgm:pt>
    <dgm:pt modelId="{DD06E5C0-FC66-41AE-AEEC-AD62FF73B61A}" type="sibTrans" cxnId="{AFBE205D-8EF6-4288-A116-2161271400AB}">
      <dgm:prSet/>
      <dgm:spPr/>
      <dgm:t>
        <a:bodyPr/>
        <a:lstStyle/>
        <a:p>
          <a:endParaRPr lang="en-US"/>
        </a:p>
      </dgm:t>
    </dgm:pt>
    <dgm:pt modelId="{6CB9BCB0-41BC-46AB-88EF-2947EE75694A}">
      <dgm:prSet/>
      <dgm:spPr/>
      <dgm:t>
        <a:bodyPr/>
        <a:lstStyle/>
        <a:p>
          <a:r>
            <a:rPr lang="en-US" b="1" dirty="0"/>
            <a:t>1 Peter 2:11 </a:t>
          </a:r>
          <a:r>
            <a:rPr lang="en-US" b="0" i="0" dirty="0"/>
            <a:t>Dear friends, I urge you, as foreigners and exiles, to abstain from sinful desires, which wage war against your soul.</a:t>
          </a:r>
        </a:p>
        <a:p>
          <a:r>
            <a:rPr lang="en-US" dirty="0"/>
            <a:t>AN ALIEN IN THIS WORLD </a:t>
          </a:r>
        </a:p>
      </dgm:t>
    </dgm:pt>
    <dgm:pt modelId="{E344CCEE-48A2-4BF8-B8D7-78DDFBEA66C4}" type="parTrans" cxnId="{6B9A334E-9E2D-4C24-8DEF-B7A787E41A3D}">
      <dgm:prSet/>
      <dgm:spPr/>
      <dgm:t>
        <a:bodyPr/>
        <a:lstStyle/>
        <a:p>
          <a:endParaRPr lang="en-US"/>
        </a:p>
      </dgm:t>
    </dgm:pt>
    <dgm:pt modelId="{4E6EA4FE-7513-4947-8F29-0F4773696FCF}" type="sibTrans" cxnId="{6B9A334E-9E2D-4C24-8DEF-B7A787E41A3D}">
      <dgm:prSet/>
      <dgm:spPr/>
      <dgm:t>
        <a:bodyPr/>
        <a:lstStyle/>
        <a:p>
          <a:endParaRPr lang="en-US"/>
        </a:p>
      </dgm:t>
    </dgm:pt>
    <dgm:pt modelId="{337AED72-DE3A-49B1-8E4D-709D0230FBE2}">
      <dgm:prSet/>
      <dgm:spPr/>
      <dgm:t>
        <a:bodyPr/>
        <a:lstStyle/>
        <a:p>
          <a:r>
            <a:rPr lang="en-US" dirty="0"/>
            <a:t>2 Cor. 5:17,20 </a:t>
          </a:r>
          <a:r>
            <a:rPr lang="en-US" b="0" i="0" dirty="0"/>
            <a:t>Therefore, if anyone is in Christ, the new creation has come: The old has gone, the new is here! </a:t>
          </a:r>
          <a:r>
            <a:rPr lang="en-US" b="1" i="0" dirty="0"/>
            <a:t>(20) We are therefore Christ’s ambassadors</a:t>
          </a:r>
          <a:r>
            <a:rPr lang="en-US" b="0" i="0" dirty="0"/>
            <a:t>, as though God were making his appeal through us. We implore you on Christ’s behalf: Be reconciled to God. </a:t>
          </a:r>
        </a:p>
        <a:p>
          <a:r>
            <a:rPr lang="en-US" dirty="0"/>
            <a:t>AN AMBASSADOR FOR CHRIST </a:t>
          </a:r>
        </a:p>
      </dgm:t>
    </dgm:pt>
    <dgm:pt modelId="{40C2B2C7-E1AF-43EB-B5C1-D901D6663842}" type="parTrans" cxnId="{06C0DC98-728A-42DF-BB0E-7D3E0BDA7A08}">
      <dgm:prSet/>
      <dgm:spPr/>
      <dgm:t>
        <a:bodyPr/>
        <a:lstStyle/>
        <a:p>
          <a:endParaRPr lang="en-US"/>
        </a:p>
      </dgm:t>
    </dgm:pt>
    <dgm:pt modelId="{94EFC448-C946-4EDE-80D9-60C802C1E081}" type="sibTrans" cxnId="{06C0DC98-728A-42DF-BB0E-7D3E0BDA7A08}">
      <dgm:prSet/>
      <dgm:spPr/>
      <dgm:t>
        <a:bodyPr/>
        <a:lstStyle/>
        <a:p>
          <a:endParaRPr lang="en-US"/>
        </a:p>
      </dgm:t>
    </dgm:pt>
    <dgm:pt modelId="{32B7668E-7454-45AF-99B8-AD40A67006CE}" type="pres">
      <dgm:prSet presAssocID="{C8FAEA67-5548-45DF-A2A4-0834CBBBBAFF}" presName="diagram" presStyleCnt="0">
        <dgm:presLayoutVars>
          <dgm:dir/>
          <dgm:resizeHandles val="exact"/>
        </dgm:presLayoutVars>
      </dgm:prSet>
      <dgm:spPr/>
    </dgm:pt>
    <dgm:pt modelId="{EEB491FF-5EA2-4030-8773-E8463EE7B7A9}" type="pres">
      <dgm:prSet presAssocID="{8DCE26D5-5D09-4DF9-AAA7-3DFBA046168E}" presName="node" presStyleLbl="node1" presStyleIdx="0" presStyleCnt="3">
        <dgm:presLayoutVars>
          <dgm:bulletEnabled val="1"/>
        </dgm:presLayoutVars>
      </dgm:prSet>
      <dgm:spPr/>
    </dgm:pt>
    <dgm:pt modelId="{88AB3DF5-F0B6-4B07-BC30-717209CA5CD7}" type="pres">
      <dgm:prSet presAssocID="{DD06E5C0-FC66-41AE-AEEC-AD62FF73B61A}" presName="sibTrans" presStyleCnt="0"/>
      <dgm:spPr/>
    </dgm:pt>
    <dgm:pt modelId="{D10F9F5A-6D42-46B7-AF15-D6C009A0A928}" type="pres">
      <dgm:prSet presAssocID="{6CB9BCB0-41BC-46AB-88EF-2947EE75694A}" presName="node" presStyleLbl="node1" presStyleIdx="1" presStyleCnt="3">
        <dgm:presLayoutVars>
          <dgm:bulletEnabled val="1"/>
        </dgm:presLayoutVars>
      </dgm:prSet>
      <dgm:spPr/>
    </dgm:pt>
    <dgm:pt modelId="{11F34BDA-E0E7-4B02-824B-07B3278263CE}" type="pres">
      <dgm:prSet presAssocID="{4E6EA4FE-7513-4947-8F29-0F4773696FCF}" presName="sibTrans" presStyleCnt="0"/>
      <dgm:spPr/>
    </dgm:pt>
    <dgm:pt modelId="{88BCFEAD-304D-4F84-AE22-D567FC79C607}" type="pres">
      <dgm:prSet presAssocID="{337AED72-DE3A-49B1-8E4D-709D0230FBE2}" presName="node" presStyleLbl="node1" presStyleIdx="2" presStyleCnt="3">
        <dgm:presLayoutVars>
          <dgm:bulletEnabled val="1"/>
        </dgm:presLayoutVars>
      </dgm:prSet>
      <dgm:spPr/>
    </dgm:pt>
  </dgm:ptLst>
  <dgm:cxnLst>
    <dgm:cxn modelId="{28EFDA26-769E-48BC-AA2B-0863B1CDD6EC}" type="presOf" srcId="{337AED72-DE3A-49B1-8E4D-709D0230FBE2}" destId="{88BCFEAD-304D-4F84-AE22-D567FC79C607}" srcOrd="0" destOrd="0" presId="urn:microsoft.com/office/officeart/2005/8/layout/default"/>
    <dgm:cxn modelId="{AFBE205D-8EF6-4288-A116-2161271400AB}" srcId="{C8FAEA67-5548-45DF-A2A4-0834CBBBBAFF}" destId="{8DCE26D5-5D09-4DF9-AAA7-3DFBA046168E}" srcOrd="0" destOrd="0" parTransId="{395A70C2-407E-400C-9ED5-A525A4707716}" sibTransId="{DD06E5C0-FC66-41AE-AEEC-AD62FF73B61A}"/>
    <dgm:cxn modelId="{6B9A334E-9E2D-4C24-8DEF-B7A787E41A3D}" srcId="{C8FAEA67-5548-45DF-A2A4-0834CBBBBAFF}" destId="{6CB9BCB0-41BC-46AB-88EF-2947EE75694A}" srcOrd="1" destOrd="0" parTransId="{E344CCEE-48A2-4BF8-B8D7-78DDFBEA66C4}" sibTransId="{4E6EA4FE-7513-4947-8F29-0F4773696FCF}"/>
    <dgm:cxn modelId="{06C0DC98-728A-42DF-BB0E-7D3E0BDA7A08}" srcId="{C8FAEA67-5548-45DF-A2A4-0834CBBBBAFF}" destId="{337AED72-DE3A-49B1-8E4D-709D0230FBE2}" srcOrd="2" destOrd="0" parTransId="{40C2B2C7-E1AF-43EB-B5C1-D901D6663842}" sibTransId="{94EFC448-C946-4EDE-80D9-60C802C1E081}"/>
    <dgm:cxn modelId="{1A37E99F-40EA-4EA1-9E6E-3A409C5329CF}" type="presOf" srcId="{C8FAEA67-5548-45DF-A2A4-0834CBBBBAFF}" destId="{32B7668E-7454-45AF-99B8-AD40A67006CE}" srcOrd="0" destOrd="0" presId="urn:microsoft.com/office/officeart/2005/8/layout/default"/>
    <dgm:cxn modelId="{ED9BCAB0-8D7D-429C-BFB9-9C6EF89AE4F6}" type="presOf" srcId="{8DCE26D5-5D09-4DF9-AAA7-3DFBA046168E}" destId="{EEB491FF-5EA2-4030-8773-E8463EE7B7A9}" srcOrd="0" destOrd="0" presId="urn:microsoft.com/office/officeart/2005/8/layout/default"/>
    <dgm:cxn modelId="{02A29AD3-5FCB-4E68-8A1B-E2389E11DAFF}" type="presOf" srcId="{6CB9BCB0-41BC-46AB-88EF-2947EE75694A}" destId="{D10F9F5A-6D42-46B7-AF15-D6C009A0A928}" srcOrd="0" destOrd="0" presId="urn:microsoft.com/office/officeart/2005/8/layout/default"/>
    <dgm:cxn modelId="{54325E77-6EC4-4311-92DB-4CCAE199846A}" type="presParOf" srcId="{32B7668E-7454-45AF-99B8-AD40A67006CE}" destId="{EEB491FF-5EA2-4030-8773-E8463EE7B7A9}" srcOrd="0" destOrd="0" presId="urn:microsoft.com/office/officeart/2005/8/layout/default"/>
    <dgm:cxn modelId="{B0B3DEA6-FCB3-470B-9674-D0FEE5D55BBC}" type="presParOf" srcId="{32B7668E-7454-45AF-99B8-AD40A67006CE}" destId="{88AB3DF5-F0B6-4B07-BC30-717209CA5CD7}" srcOrd="1" destOrd="0" presId="urn:microsoft.com/office/officeart/2005/8/layout/default"/>
    <dgm:cxn modelId="{9A45E719-1953-426C-B1E5-1173C442F78C}" type="presParOf" srcId="{32B7668E-7454-45AF-99B8-AD40A67006CE}" destId="{D10F9F5A-6D42-46B7-AF15-D6C009A0A928}" srcOrd="2" destOrd="0" presId="urn:microsoft.com/office/officeart/2005/8/layout/default"/>
    <dgm:cxn modelId="{6E6E477A-9FC3-4F53-8147-02F409FAC444}" type="presParOf" srcId="{32B7668E-7454-45AF-99B8-AD40A67006CE}" destId="{11F34BDA-E0E7-4B02-824B-07B3278263CE}" srcOrd="3" destOrd="0" presId="urn:microsoft.com/office/officeart/2005/8/layout/default"/>
    <dgm:cxn modelId="{61347471-5DB9-479E-96A5-075CB4966A2C}" type="presParOf" srcId="{32B7668E-7454-45AF-99B8-AD40A67006CE}" destId="{88BCFEAD-304D-4F84-AE22-D567FC79C607}"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FCAB520-F246-4AD4-8A38-87AEEC319A3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0832B394-6339-44C5-98C3-DD512A28651D}">
      <dgm:prSet/>
      <dgm:spPr/>
      <dgm:t>
        <a:bodyPr/>
        <a:lstStyle/>
        <a:p>
          <a:r>
            <a:rPr lang="en-US"/>
            <a:t>What are some fears or confusions you have about “reworking our lives around a new center”?</a:t>
          </a:r>
        </a:p>
      </dgm:t>
    </dgm:pt>
    <dgm:pt modelId="{7EA78175-F6CA-4106-A9C2-EF3CB05EAD5A}" type="parTrans" cxnId="{4EC3DE79-C4DA-4E6C-B834-270259C9AA1A}">
      <dgm:prSet/>
      <dgm:spPr/>
      <dgm:t>
        <a:bodyPr/>
        <a:lstStyle/>
        <a:p>
          <a:endParaRPr lang="en-US"/>
        </a:p>
      </dgm:t>
    </dgm:pt>
    <dgm:pt modelId="{F643999E-2D17-4CB1-BE78-C02350865A63}" type="sibTrans" cxnId="{4EC3DE79-C4DA-4E6C-B834-270259C9AA1A}">
      <dgm:prSet/>
      <dgm:spPr/>
      <dgm:t>
        <a:bodyPr/>
        <a:lstStyle/>
        <a:p>
          <a:endParaRPr lang="en-US"/>
        </a:p>
      </dgm:t>
    </dgm:pt>
    <dgm:pt modelId="{7ABDB4D0-26AD-4C93-8F5E-FA1711590D27}">
      <dgm:prSet/>
      <dgm:spPr/>
      <dgm:t>
        <a:bodyPr/>
        <a:lstStyle/>
        <a:p>
          <a:r>
            <a:rPr lang="en-US"/>
            <a:t>What stands out the most as you learn about the spiritual Copernican (Christ is Center) revolution?</a:t>
          </a:r>
        </a:p>
      </dgm:t>
    </dgm:pt>
    <dgm:pt modelId="{86C5344D-FC4F-444E-9163-19433977A52E}" type="parTrans" cxnId="{337D9CB5-1DF0-4E02-BD11-C40009B782D3}">
      <dgm:prSet/>
      <dgm:spPr/>
      <dgm:t>
        <a:bodyPr/>
        <a:lstStyle/>
        <a:p>
          <a:endParaRPr lang="en-US"/>
        </a:p>
      </dgm:t>
    </dgm:pt>
    <dgm:pt modelId="{0364591D-A92C-4D73-A327-0A9E0B42A034}" type="sibTrans" cxnId="{337D9CB5-1DF0-4E02-BD11-C40009B782D3}">
      <dgm:prSet/>
      <dgm:spPr/>
      <dgm:t>
        <a:bodyPr/>
        <a:lstStyle/>
        <a:p>
          <a:endParaRPr lang="en-US"/>
        </a:p>
      </dgm:t>
    </dgm:pt>
    <dgm:pt modelId="{0C600DCB-CCB8-490E-934C-CAFC691CC21A}" type="pres">
      <dgm:prSet presAssocID="{1FCAB520-F246-4AD4-8A38-87AEEC319A30}" presName="hierChild1" presStyleCnt="0">
        <dgm:presLayoutVars>
          <dgm:chPref val="1"/>
          <dgm:dir/>
          <dgm:animOne val="branch"/>
          <dgm:animLvl val="lvl"/>
          <dgm:resizeHandles/>
        </dgm:presLayoutVars>
      </dgm:prSet>
      <dgm:spPr/>
    </dgm:pt>
    <dgm:pt modelId="{EFD78332-823E-4426-86F8-787730B5D231}" type="pres">
      <dgm:prSet presAssocID="{0832B394-6339-44C5-98C3-DD512A28651D}" presName="hierRoot1" presStyleCnt="0"/>
      <dgm:spPr/>
    </dgm:pt>
    <dgm:pt modelId="{DBAF0D69-4632-45B6-A297-B5C4E00F8971}" type="pres">
      <dgm:prSet presAssocID="{0832B394-6339-44C5-98C3-DD512A28651D}" presName="composite" presStyleCnt="0"/>
      <dgm:spPr/>
    </dgm:pt>
    <dgm:pt modelId="{7650BA71-9B27-4BE3-8E8B-8421903D9662}" type="pres">
      <dgm:prSet presAssocID="{0832B394-6339-44C5-98C3-DD512A28651D}" presName="background" presStyleLbl="node0" presStyleIdx="0" presStyleCnt="2"/>
      <dgm:spPr/>
    </dgm:pt>
    <dgm:pt modelId="{86D63968-0AF1-49C8-BCEC-11373CFAD495}" type="pres">
      <dgm:prSet presAssocID="{0832B394-6339-44C5-98C3-DD512A28651D}" presName="text" presStyleLbl="fgAcc0" presStyleIdx="0" presStyleCnt="2">
        <dgm:presLayoutVars>
          <dgm:chPref val="3"/>
        </dgm:presLayoutVars>
      </dgm:prSet>
      <dgm:spPr/>
    </dgm:pt>
    <dgm:pt modelId="{0FF90AD6-7A87-4C4B-A810-CC17DDDAC0A4}" type="pres">
      <dgm:prSet presAssocID="{0832B394-6339-44C5-98C3-DD512A28651D}" presName="hierChild2" presStyleCnt="0"/>
      <dgm:spPr/>
    </dgm:pt>
    <dgm:pt modelId="{D26AD550-624A-49D4-8553-F5097EE39B5C}" type="pres">
      <dgm:prSet presAssocID="{7ABDB4D0-26AD-4C93-8F5E-FA1711590D27}" presName="hierRoot1" presStyleCnt="0"/>
      <dgm:spPr/>
    </dgm:pt>
    <dgm:pt modelId="{9AFF67F6-FFEE-4505-8E7F-A7DA9459F8E1}" type="pres">
      <dgm:prSet presAssocID="{7ABDB4D0-26AD-4C93-8F5E-FA1711590D27}" presName="composite" presStyleCnt="0"/>
      <dgm:spPr/>
    </dgm:pt>
    <dgm:pt modelId="{AECB71E9-502D-4C08-96C8-09BBF07925B0}" type="pres">
      <dgm:prSet presAssocID="{7ABDB4D0-26AD-4C93-8F5E-FA1711590D27}" presName="background" presStyleLbl="node0" presStyleIdx="1" presStyleCnt="2"/>
      <dgm:spPr/>
    </dgm:pt>
    <dgm:pt modelId="{587F0C5B-D0DD-4A47-B113-E70EEC3327EA}" type="pres">
      <dgm:prSet presAssocID="{7ABDB4D0-26AD-4C93-8F5E-FA1711590D27}" presName="text" presStyleLbl="fgAcc0" presStyleIdx="1" presStyleCnt="2">
        <dgm:presLayoutVars>
          <dgm:chPref val="3"/>
        </dgm:presLayoutVars>
      </dgm:prSet>
      <dgm:spPr/>
    </dgm:pt>
    <dgm:pt modelId="{D4CEF8F6-867B-4FA9-801E-422801D54A19}" type="pres">
      <dgm:prSet presAssocID="{7ABDB4D0-26AD-4C93-8F5E-FA1711590D27}" presName="hierChild2" presStyleCnt="0"/>
      <dgm:spPr/>
    </dgm:pt>
  </dgm:ptLst>
  <dgm:cxnLst>
    <dgm:cxn modelId="{4EC3DE79-C4DA-4E6C-B834-270259C9AA1A}" srcId="{1FCAB520-F246-4AD4-8A38-87AEEC319A30}" destId="{0832B394-6339-44C5-98C3-DD512A28651D}" srcOrd="0" destOrd="0" parTransId="{7EA78175-F6CA-4106-A9C2-EF3CB05EAD5A}" sibTransId="{F643999E-2D17-4CB1-BE78-C02350865A63}"/>
    <dgm:cxn modelId="{337D9CB5-1DF0-4E02-BD11-C40009B782D3}" srcId="{1FCAB520-F246-4AD4-8A38-87AEEC319A30}" destId="{7ABDB4D0-26AD-4C93-8F5E-FA1711590D27}" srcOrd="1" destOrd="0" parTransId="{86C5344D-FC4F-444E-9163-19433977A52E}" sibTransId="{0364591D-A92C-4D73-A327-0A9E0B42A034}"/>
    <dgm:cxn modelId="{C47303C2-08D0-4A6F-8749-EED88DAA1A1E}" type="presOf" srcId="{7ABDB4D0-26AD-4C93-8F5E-FA1711590D27}" destId="{587F0C5B-D0DD-4A47-B113-E70EEC3327EA}" srcOrd="0" destOrd="0" presId="urn:microsoft.com/office/officeart/2005/8/layout/hierarchy1"/>
    <dgm:cxn modelId="{E60C0BE9-7315-45A5-84B5-532CA1AAC825}" type="presOf" srcId="{1FCAB520-F246-4AD4-8A38-87AEEC319A30}" destId="{0C600DCB-CCB8-490E-934C-CAFC691CC21A}" srcOrd="0" destOrd="0" presId="urn:microsoft.com/office/officeart/2005/8/layout/hierarchy1"/>
    <dgm:cxn modelId="{7BD451FB-0049-4CF4-AB4C-EE525F433E67}" type="presOf" srcId="{0832B394-6339-44C5-98C3-DD512A28651D}" destId="{86D63968-0AF1-49C8-BCEC-11373CFAD495}" srcOrd="0" destOrd="0" presId="urn:microsoft.com/office/officeart/2005/8/layout/hierarchy1"/>
    <dgm:cxn modelId="{09D16BFB-8258-420D-B2BE-3804FEEB71EA}" type="presParOf" srcId="{0C600DCB-CCB8-490E-934C-CAFC691CC21A}" destId="{EFD78332-823E-4426-86F8-787730B5D231}" srcOrd="0" destOrd="0" presId="urn:microsoft.com/office/officeart/2005/8/layout/hierarchy1"/>
    <dgm:cxn modelId="{3D0B05CC-EE83-4AC1-87D6-1B847AE0A0E4}" type="presParOf" srcId="{EFD78332-823E-4426-86F8-787730B5D231}" destId="{DBAF0D69-4632-45B6-A297-B5C4E00F8971}" srcOrd="0" destOrd="0" presId="urn:microsoft.com/office/officeart/2005/8/layout/hierarchy1"/>
    <dgm:cxn modelId="{04388CB2-612C-469C-BB57-6D6631ED310F}" type="presParOf" srcId="{DBAF0D69-4632-45B6-A297-B5C4E00F8971}" destId="{7650BA71-9B27-4BE3-8E8B-8421903D9662}" srcOrd="0" destOrd="0" presId="urn:microsoft.com/office/officeart/2005/8/layout/hierarchy1"/>
    <dgm:cxn modelId="{B2C5A414-23F3-4D05-8ED4-AB94F004CACB}" type="presParOf" srcId="{DBAF0D69-4632-45B6-A297-B5C4E00F8971}" destId="{86D63968-0AF1-49C8-BCEC-11373CFAD495}" srcOrd="1" destOrd="0" presId="urn:microsoft.com/office/officeart/2005/8/layout/hierarchy1"/>
    <dgm:cxn modelId="{900ECF42-4426-4966-A5C2-6E64A14EDC88}" type="presParOf" srcId="{EFD78332-823E-4426-86F8-787730B5D231}" destId="{0FF90AD6-7A87-4C4B-A810-CC17DDDAC0A4}" srcOrd="1" destOrd="0" presId="urn:microsoft.com/office/officeart/2005/8/layout/hierarchy1"/>
    <dgm:cxn modelId="{AA2F5E57-976E-41C0-A54C-7060D904AD18}" type="presParOf" srcId="{0C600DCB-CCB8-490E-934C-CAFC691CC21A}" destId="{D26AD550-624A-49D4-8553-F5097EE39B5C}" srcOrd="1" destOrd="0" presId="urn:microsoft.com/office/officeart/2005/8/layout/hierarchy1"/>
    <dgm:cxn modelId="{CFDB46E1-3601-43C1-AC08-AE99CB9AE7F9}" type="presParOf" srcId="{D26AD550-624A-49D4-8553-F5097EE39B5C}" destId="{9AFF67F6-FFEE-4505-8E7F-A7DA9459F8E1}" srcOrd="0" destOrd="0" presId="urn:microsoft.com/office/officeart/2005/8/layout/hierarchy1"/>
    <dgm:cxn modelId="{A04617E0-47BD-44DF-8D61-A8B52D451896}" type="presParOf" srcId="{9AFF67F6-FFEE-4505-8E7F-A7DA9459F8E1}" destId="{AECB71E9-502D-4C08-96C8-09BBF07925B0}" srcOrd="0" destOrd="0" presId="urn:microsoft.com/office/officeart/2005/8/layout/hierarchy1"/>
    <dgm:cxn modelId="{0AF573B4-7453-42CD-8C5A-842AFB02A5DA}" type="presParOf" srcId="{9AFF67F6-FFEE-4505-8E7F-A7DA9459F8E1}" destId="{587F0C5B-D0DD-4A47-B113-E70EEC3327EA}" srcOrd="1" destOrd="0" presId="urn:microsoft.com/office/officeart/2005/8/layout/hierarchy1"/>
    <dgm:cxn modelId="{874A1671-A339-4EA4-A5C4-51848525DB36}" type="presParOf" srcId="{D26AD550-624A-49D4-8553-F5097EE39B5C}" destId="{D4CEF8F6-867B-4FA9-801E-422801D54A1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08D022-0050-4891-A9F7-92157DA35B7C}"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F37C3C7A-C8E3-4ACB-9313-F51D93CCB557}">
      <dgm:prSet custT="1"/>
      <dgm:spPr/>
      <dgm:t>
        <a:bodyPr/>
        <a:lstStyle/>
        <a:p>
          <a:r>
            <a:rPr lang="en-US" sz="4000" dirty="0"/>
            <a:t>What was central to your identity before you became a Christian What defined you?</a:t>
          </a:r>
        </a:p>
      </dgm:t>
    </dgm:pt>
    <dgm:pt modelId="{A0993E8F-3B26-466A-9E3E-A9A2D0109E22}" type="parTrans" cxnId="{003C2B62-FA98-43E0-8BA8-6ED5857C508B}">
      <dgm:prSet/>
      <dgm:spPr/>
      <dgm:t>
        <a:bodyPr/>
        <a:lstStyle/>
        <a:p>
          <a:endParaRPr lang="en-US"/>
        </a:p>
      </dgm:t>
    </dgm:pt>
    <dgm:pt modelId="{32C7C44E-F3CA-462A-A3B0-E9114B86AB89}" type="sibTrans" cxnId="{003C2B62-FA98-43E0-8BA8-6ED5857C508B}">
      <dgm:prSet/>
      <dgm:spPr/>
      <dgm:t>
        <a:bodyPr/>
        <a:lstStyle/>
        <a:p>
          <a:endParaRPr lang="en-US"/>
        </a:p>
      </dgm:t>
    </dgm:pt>
    <dgm:pt modelId="{DF65DE61-7FB2-4B8C-BBEE-D9FF47804E34}">
      <dgm:prSet custT="1"/>
      <dgm:spPr/>
      <dgm:t>
        <a:bodyPr/>
        <a:lstStyle/>
        <a:p>
          <a:r>
            <a:rPr lang="en-US" sz="3600" dirty="0"/>
            <a:t>(Zacchaeus was wealthy because he extorted money from people as a tax collector. But that changed when he met Jesus.  Zacchaeus’s focus on money shifted (v.8) – Jesus was the new center  of his life.)</a:t>
          </a:r>
        </a:p>
      </dgm:t>
    </dgm:pt>
    <dgm:pt modelId="{38A49AC4-50F8-4E10-B9B7-6C787AC1B1C5}" type="parTrans" cxnId="{9F929871-538A-4BD8-9DC3-AE07E9DB258D}">
      <dgm:prSet/>
      <dgm:spPr/>
      <dgm:t>
        <a:bodyPr/>
        <a:lstStyle/>
        <a:p>
          <a:endParaRPr lang="en-US"/>
        </a:p>
      </dgm:t>
    </dgm:pt>
    <dgm:pt modelId="{91C3CD04-E61B-463C-9577-184EC96B51B0}" type="sibTrans" cxnId="{9F929871-538A-4BD8-9DC3-AE07E9DB258D}">
      <dgm:prSet/>
      <dgm:spPr/>
      <dgm:t>
        <a:bodyPr/>
        <a:lstStyle/>
        <a:p>
          <a:endParaRPr lang="en-US"/>
        </a:p>
      </dgm:t>
    </dgm:pt>
    <dgm:pt modelId="{C5686FB3-03DE-4796-9482-5B9A8DD90CB6}">
      <dgm:prSet/>
      <dgm:spPr/>
      <dgm:t>
        <a:bodyPr/>
        <a:lstStyle/>
        <a:p>
          <a:r>
            <a:rPr lang="en-US" dirty="0"/>
            <a:t>2. Why do you think Zacchaeus a wealthy man by all indications would choose to give it all up to make Jesus central in his life? </a:t>
          </a:r>
        </a:p>
      </dgm:t>
    </dgm:pt>
    <dgm:pt modelId="{3F04F9AA-A5C1-444B-B1FF-780E4D7371E1}" type="parTrans" cxnId="{267D5864-9C49-44EC-9EEB-B098E10A5517}">
      <dgm:prSet/>
      <dgm:spPr/>
      <dgm:t>
        <a:bodyPr/>
        <a:lstStyle/>
        <a:p>
          <a:endParaRPr lang="en-US"/>
        </a:p>
      </dgm:t>
    </dgm:pt>
    <dgm:pt modelId="{73DD5A34-CB64-4115-94AC-B5FAFAC764BE}" type="sibTrans" cxnId="{267D5864-9C49-44EC-9EEB-B098E10A5517}">
      <dgm:prSet/>
      <dgm:spPr/>
      <dgm:t>
        <a:bodyPr/>
        <a:lstStyle/>
        <a:p>
          <a:endParaRPr lang="en-US"/>
        </a:p>
      </dgm:t>
    </dgm:pt>
    <dgm:pt modelId="{C6D49F5D-ED22-4880-870A-2CB7DABDF9CC}" type="pres">
      <dgm:prSet presAssocID="{1508D022-0050-4891-A9F7-92157DA35B7C}" presName="Name0" presStyleCnt="0">
        <dgm:presLayoutVars>
          <dgm:dir/>
          <dgm:resizeHandles val="exact"/>
        </dgm:presLayoutVars>
      </dgm:prSet>
      <dgm:spPr/>
    </dgm:pt>
    <dgm:pt modelId="{E8B4D258-E8B0-4737-B91A-58D3810FF2DA}" type="pres">
      <dgm:prSet presAssocID="{F37C3C7A-C8E3-4ACB-9313-F51D93CCB557}" presName="node" presStyleLbl="node1" presStyleIdx="0" presStyleCnt="3" custScaleX="241042" custScaleY="308648">
        <dgm:presLayoutVars>
          <dgm:bulletEnabled val="1"/>
        </dgm:presLayoutVars>
      </dgm:prSet>
      <dgm:spPr/>
    </dgm:pt>
    <dgm:pt modelId="{9719EF54-2301-4C21-B8C6-41CE2E1D1305}" type="pres">
      <dgm:prSet presAssocID="{32C7C44E-F3CA-462A-A3B0-E9114B86AB89}" presName="sibTrans" presStyleLbl="sibTrans2D1" presStyleIdx="0" presStyleCnt="2"/>
      <dgm:spPr/>
    </dgm:pt>
    <dgm:pt modelId="{C44FD64F-ABD7-487D-957D-B6FAA9DC9418}" type="pres">
      <dgm:prSet presAssocID="{32C7C44E-F3CA-462A-A3B0-E9114B86AB89}" presName="connectorText" presStyleLbl="sibTrans2D1" presStyleIdx="0" presStyleCnt="2"/>
      <dgm:spPr/>
    </dgm:pt>
    <dgm:pt modelId="{E1CF519F-E7D4-416E-A3B8-ABBF397DCCE8}" type="pres">
      <dgm:prSet presAssocID="{DF65DE61-7FB2-4B8C-BBEE-D9FF47804E34}" presName="node" presStyleLbl="node1" presStyleIdx="1" presStyleCnt="3" custScaleX="317089" custScaleY="308648" custLinFactNeighborX="28699" custLinFactNeighborY="-3172">
        <dgm:presLayoutVars>
          <dgm:bulletEnabled val="1"/>
        </dgm:presLayoutVars>
      </dgm:prSet>
      <dgm:spPr/>
    </dgm:pt>
    <dgm:pt modelId="{DF6D028D-CA9A-42A6-BDF8-B1DB8F6A5235}" type="pres">
      <dgm:prSet presAssocID="{91C3CD04-E61B-463C-9577-184EC96B51B0}" presName="sibTrans" presStyleLbl="sibTrans2D1" presStyleIdx="1" presStyleCnt="2"/>
      <dgm:spPr/>
    </dgm:pt>
    <dgm:pt modelId="{996C8F7D-7ECB-4D55-9D12-251A76D89A9B}" type="pres">
      <dgm:prSet presAssocID="{91C3CD04-E61B-463C-9577-184EC96B51B0}" presName="connectorText" presStyleLbl="sibTrans2D1" presStyleIdx="1" presStyleCnt="2"/>
      <dgm:spPr/>
    </dgm:pt>
    <dgm:pt modelId="{C08EC70D-CC2F-471F-8302-8FA1B3B686CF}" type="pres">
      <dgm:prSet presAssocID="{C5686FB3-03DE-4796-9482-5B9A8DD90CB6}" presName="node" presStyleLbl="node1" presStyleIdx="2" presStyleCnt="3" custScaleX="252467" custScaleY="306356" custLinFactNeighborX="1302" custLinFactNeighborY="-1297">
        <dgm:presLayoutVars>
          <dgm:bulletEnabled val="1"/>
        </dgm:presLayoutVars>
      </dgm:prSet>
      <dgm:spPr/>
    </dgm:pt>
  </dgm:ptLst>
  <dgm:cxnLst>
    <dgm:cxn modelId="{A8237B39-EDFD-40F0-A0A1-DF1DFE663E66}" type="presOf" srcId="{F37C3C7A-C8E3-4ACB-9313-F51D93CCB557}" destId="{E8B4D258-E8B0-4737-B91A-58D3810FF2DA}" srcOrd="0" destOrd="0" presId="urn:microsoft.com/office/officeart/2005/8/layout/process1"/>
    <dgm:cxn modelId="{50E8305E-2154-4963-B530-ABC1FE79078C}" type="presOf" srcId="{DF65DE61-7FB2-4B8C-BBEE-D9FF47804E34}" destId="{E1CF519F-E7D4-416E-A3B8-ABBF397DCCE8}" srcOrd="0" destOrd="0" presId="urn:microsoft.com/office/officeart/2005/8/layout/process1"/>
    <dgm:cxn modelId="{003C2B62-FA98-43E0-8BA8-6ED5857C508B}" srcId="{1508D022-0050-4891-A9F7-92157DA35B7C}" destId="{F37C3C7A-C8E3-4ACB-9313-F51D93CCB557}" srcOrd="0" destOrd="0" parTransId="{A0993E8F-3B26-466A-9E3E-A9A2D0109E22}" sibTransId="{32C7C44E-F3CA-462A-A3B0-E9114B86AB89}"/>
    <dgm:cxn modelId="{267D5864-9C49-44EC-9EEB-B098E10A5517}" srcId="{1508D022-0050-4891-A9F7-92157DA35B7C}" destId="{C5686FB3-03DE-4796-9482-5B9A8DD90CB6}" srcOrd="2" destOrd="0" parTransId="{3F04F9AA-A5C1-444B-B1FF-780E4D7371E1}" sibTransId="{73DD5A34-CB64-4115-94AC-B5FAFAC764BE}"/>
    <dgm:cxn modelId="{C2BF6871-E8D5-4DAF-BF03-5B17B1E41107}" type="presOf" srcId="{91C3CD04-E61B-463C-9577-184EC96B51B0}" destId="{DF6D028D-CA9A-42A6-BDF8-B1DB8F6A5235}" srcOrd="0" destOrd="0" presId="urn:microsoft.com/office/officeart/2005/8/layout/process1"/>
    <dgm:cxn modelId="{9F929871-538A-4BD8-9DC3-AE07E9DB258D}" srcId="{1508D022-0050-4891-A9F7-92157DA35B7C}" destId="{DF65DE61-7FB2-4B8C-BBEE-D9FF47804E34}" srcOrd="1" destOrd="0" parTransId="{38A49AC4-50F8-4E10-B9B7-6C787AC1B1C5}" sibTransId="{91C3CD04-E61B-463C-9577-184EC96B51B0}"/>
    <dgm:cxn modelId="{F27D25BB-1185-4C1F-9B32-666566FD1E1D}" type="presOf" srcId="{C5686FB3-03DE-4796-9482-5B9A8DD90CB6}" destId="{C08EC70D-CC2F-471F-8302-8FA1B3B686CF}" srcOrd="0" destOrd="0" presId="urn:microsoft.com/office/officeart/2005/8/layout/process1"/>
    <dgm:cxn modelId="{85858DD7-E1E3-4C97-A10E-F4C496421C9E}" type="presOf" srcId="{32C7C44E-F3CA-462A-A3B0-E9114B86AB89}" destId="{C44FD64F-ABD7-487D-957D-B6FAA9DC9418}" srcOrd="1" destOrd="0" presId="urn:microsoft.com/office/officeart/2005/8/layout/process1"/>
    <dgm:cxn modelId="{5EF63CE2-8B45-4BFF-9C47-793A93B8EE24}" type="presOf" srcId="{1508D022-0050-4891-A9F7-92157DA35B7C}" destId="{C6D49F5D-ED22-4880-870A-2CB7DABDF9CC}" srcOrd="0" destOrd="0" presId="urn:microsoft.com/office/officeart/2005/8/layout/process1"/>
    <dgm:cxn modelId="{1C9249EF-75D4-4FCE-B272-51E2EF37D99F}" type="presOf" srcId="{91C3CD04-E61B-463C-9577-184EC96B51B0}" destId="{996C8F7D-7ECB-4D55-9D12-251A76D89A9B}" srcOrd="1" destOrd="0" presId="urn:microsoft.com/office/officeart/2005/8/layout/process1"/>
    <dgm:cxn modelId="{86720BF8-36D1-4B02-9CE7-A7EFCF675CC1}" type="presOf" srcId="{32C7C44E-F3CA-462A-A3B0-E9114B86AB89}" destId="{9719EF54-2301-4C21-B8C6-41CE2E1D1305}" srcOrd="0" destOrd="0" presId="urn:microsoft.com/office/officeart/2005/8/layout/process1"/>
    <dgm:cxn modelId="{D9A2DD4F-21AC-4FB4-871C-C4F8B76988DB}" type="presParOf" srcId="{C6D49F5D-ED22-4880-870A-2CB7DABDF9CC}" destId="{E8B4D258-E8B0-4737-B91A-58D3810FF2DA}" srcOrd="0" destOrd="0" presId="urn:microsoft.com/office/officeart/2005/8/layout/process1"/>
    <dgm:cxn modelId="{10E1C23B-F59D-46B3-8792-E3FCBE58FD07}" type="presParOf" srcId="{C6D49F5D-ED22-4880-870A-2CB7DABDF9CC}" destId="{9719EF54-2301-4C21-B8C6-41CE2E1D1305}" srcOrd="1" destOrd="0" presId="urn:microsoft.com/office/officeart/2005/8/layout/process1"/>
    <dgm:cxn modelId="{38A8556A-5C88-4E6A-957D-E9773E014654}" type="presParOf" srcId="{9719EF54-2301-4C21-B8C6-41CE2E1D1305}" destId="{C44FD64F-ABD7-487D-957D-B6FAA9DC9418}" srcOrd="0" destOrd="0" presId="urn:microsoft.com/office/officeart/2005/8/layout/process1"/>
    <dgm:cxn modelId="{B5F27841-164C-4D3E-A8B3-68AFC31289C2}" type="presParOf" srcId="{C6D49F5D-ED22-4880-870A-2CB7DABDF9CC}" destId="{E1CF519F-E7D4-416E-A3B8-ABBF397DCCE8}" srcOrd="2" destOrd="0" presId="urn:microsoft.com/office/officeart/2005/8/layout/process1"/>
    <dgm:cxn modelId="{7DF44D93-5A13-4E1E-BC0A-645B17A562C2}" type="presParOf" srcId="{C6D49F5D-ED22-4880-870A-2CB7DABDF9CC}" destId="{DF6D028D-CA9A-42A6-BDF8-B1DB8F6A5235}" srcOrd="3" destOrd="0" presId="urn:microsoft.com/office/officeart/2005/8/layout/process1"/>
    <dgm:cxn modelId="{EB81A8CB-7305-4BEC-9833-173BFFE7A7D5}" type="presParOf" srcId="{DF6D028D-CA9A-42A6-BDF8-B1DB8F6A5235}" destId="{996C8F7D-7ECB-4D55-9D12-251A76D89A9B}" srcOrd="0" destOrd="0" presId="urn:microsoft.com/office/officeart/2005/8/layout/process1"/>
    <dgm:cxn modelId="{F7DB4950-3A4E-4C18-A4C6-3C640575FDCE}" type="presParOf" srcId="{C6D49F5D-ED22-4880-870A-2CB7DABDF9CC}" destId="{C08EC70D-CC2F-471F-8302-8FA1B3B686CF}"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E2E083B-2C5F-4E53-BB05-652BF0622D61}"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B856CAE9-9681-4903-BA5F-B10BF87B7022}">
      <dgm:prSet custT="1"/>
      <dgm:spPr/>
      <dgm:t>
        <a:bodyPr/>
        <a:lstStyle/>
        <a:p>
          <a:r>
            <a:rPr lang="en-US" sz="2800" dirty="0"/>
            <a:t>The story of Zacchaeus shows that there’s only one position Jesus will occupy in a person’s life: a central position.  </a:t>
          </a:r>
        </a:p>
      </dgm:t>
    </dgm:pt>
    <dgm:pt modelId="{D22066ED-2395-4995-9B40-877C960FA256}" type="parTrans" cxnId="{51229A72-EC0A-4275-B371-E0255E5AF709}">
      <dgm:prSet/>
      <dgm:spPr/>
      <dgm:t>
        <a:bodyPr/>
        <a:lstStyle/>
        <a:p>
          <a:endParaRPr lang="en-US"/>
        </a:p>
      </dgm:t>
    </dgm:pt>
    <dgm:pt modelId="{764892C7-4481-458A-8B1D-675186ECA510}" type="sibTrans" cxnId="{51229A72-EC0A-4275-B371-E0255E5AF709}">
      <dgm:prSet/>
      <dgm:spPr/>
      <dgm:t>
        <a:bodyPr/>
        <a:lstStyle/>
        <a:p>
          <a:endParaRPr lang="en-US"/>
        </a:p>
      </dgm:t>
    </dgm:pt>
    <dgm:pt modelId="{7F57DC57-452D-4C08-AABB-B254F9BBC4D5}">
      <dgm:prSet custT="1"/>
      <dgm:spPr/>
      <dgm:t>
        <a:bodyPr/>
        <a:lstStyle/>
        <a:p>
          <a:r>
            <a:rPr lang="en-US" sz="2800" dirty="0"/>
            <a:t>Because Jesus had become central, Zacchaeus’s treatment of people and money were now taking their cues from Jesus.  </a:t>
          </a:r>
        </a:p>
      </dgm:t>
    </dgm:pt>
    <dgm:pt modelId="{A27BAC51-5BDB-4B8D-8B5C-CE652EDC7C03}" type="parTrans" cxnId="{711C1201-885F-448C-B22A-6273D65DEBE1}">
      <dgm:prSet/>
      <dgm:spPr/>
      <dgm:t>
        <a:bodyPr/>
        <a:lstStyle/>
        <a:p>
          <a:endParaRPr lang="en-US"/>
        </a:p>
      </dgm:t>
    </dgm:pt>
    <dgm:pt modelId="{54120EAE-7EF2-4444-9702-325C6BCD7748}" type="sibTrans" cxnId="{711C1201-885F-448C-B22A-6273D65DEBE1}">
      <dgm:prSet/>
      <dgm:spPr/>
      <dgm:t>
        <a:bodyPr/>
        <a:lstStyle/>
        <a:p>
          <a:endParaRPr lang="en-US"/>
        </a:p>
      </dgm:t>
    </dgm:pt>
    <dgm:pt modelId="{9373FB35-B635-4712-94CA-A82322147DAB}">
      <dgm:prSet custT="1"/>
      <dgm:spPr/>
      <dgm:t>
        <a:bodyPr/>
        <a:lstStyle/>
        <a:p>
          <a:r>
            <a:rPr lang="en-US" sz="2400" dirty="0"/>
            <a:t>Questions:</a:t>
          </a:r>
        </a:p>
      </dgm:t>
    </dgm:pt>
    <dgm:pt modelId="{A14235A1-E559-4F2A-8A59-64EFB0E7D54F}" type="parTrans" cxnId="{8A7A8FD3-659E-4324-96DE-61D1F321AC90}">
      <dgm:prSet/>
      <dgm:spPr/>
      <dgm:t>
        <a:bodyPr/>
        <a:lstStyle/>
        <a:p>
          <a:endParaRPr lang="en-US"/>
        </a:p>
      </dgm:t>
    </dgm:pt>
    <dgm:pt modelId="{8E53040D-3788-4105-B7D1-AF31B5F18C2D}" type="sibTrans" cxnId="{8A7A8FD3-659E-4324-96DE-61D1F321AC90}">
      <dgm:prSet/>
      <dgm:spPr/>
      <dgm:t>
        <a:bodyPr/>
        <a:lstStyle/>
        <a:p>
          <a:endParaRPr lang="en-US"/>
        </a:p>
      </dgm:t>
    </dgm:pt>
    <dgm:pt modelId="{10DF11BE-1BA7-4708-9049-B4A270262458}">
      <dgm:prSet custT="1"/>
      <dgm:spPr/>
      <dgm:t>
        <a:bodyPr/>
        <a:lstStyle/>
        <a:p>
          <a:r>
            <a:rPr lang="en-US" sz="2400" dirty="0"/>
            <a:t>What’s the most difficult part of this realignment?</a:t>
          </a:r>
        </a:p>
      </dgm:t>
    </dgm:pt>
    <dgm:pt modelId="{9385EC03-564B-40D5-BFF2-0BC789363514}" type="parTrans" cxnId="{8ED50B95-8BC7-4B65-9CAE-D44769B629B8}">
      <dgm:prSet/>
      <dgm:spPr/>
      <dgm:t>
        <a:bodyPr/>
        <a:lstStyle/>
        <a:p>
          <a:endParaRPr lang="en-US"/>
        </a:p>
      </dgm:t>
    </dgm:pt>
    <dgm:pt modelId="{5C28D7D2-D6F7-48A4-A386-90938400A8F3}" type="sibTrans" cxnId="{8ED50B95-8BC7-4B65-9CAE-D44769B629B8}">
      <dgm:prSet/>
      <dgm:spPr/>
      <dgm:t>
        <a:bodyPr/>
        <a:lstStyle/>
        <a:p>
          <a:endParaRPr lang="en-US"/>
        </a:p>
      </dgm:t>
    </dgm:pt>
    <dgm:pt modelId="{5E787AFE-DB8D-495E-A84E-CCFD17EDB907}">
      <dgm:prSet custT="1"/>
      <dgm:spPr/>
      <dgm:t>
        <a:bodyPr/>
        <a:lstStyle/>
        <a:p>
          <a:r>
            <a:rPr lang="en-US" sz="2400" dirty="0"/>
            <a:t>What’s the most freeing part of approaching life with this new perspective?</a:t>
          </a:r>
        </a:p>
      </dgm:t>
    </dgm:pt>
    <dgm:pt modelId="{1AB1ABA9-423E-4AFC-9D13-545AD7DF4711}" type="parTrans" cxnId="{2A0D66C1-6EEE-49DC-80A1-4DA11ABCA6B7}">
      <dgm:prSet/>
      <dgm:spPr/>
      <dgm:t>
        <a:bodyPr/>
        <a:lstStyle/>
        <a:p>
          <a:endParaRPr lang="en-US"/>
        </a:p>
      </dgm:t>
    </dgm:pt>
    <dgm:pt modelId="{72AEF64D-B28C-4569-B887-986B3A9EA5DB}" type="sibTrans" cxnId="{2A0D66C1-6EEE-49DC-80A1-4DA11ABCA6B7}">
      <dgm:prSet/>
      <dgm:spPr/>
      <dgm:t>
        <a:bodyPr/>
        <a:lstStyle/>
        <a:p>
          <a:endParaRPr lang="en-US"/>
        </a:p>
      </dgm:t>
    </dgm:pt>
    <dgm:pt modelId="{F92F258E-DA87-494F-89C0-F42AA538B1C0}">
      <dgm:prSet custT="1"/>
      <dgm:spPr/>
      <dgm:t>
        <a:bodyPr/>
        <a:lstStyle/>
        <a:p>
          <a:r>
            <a:rPr lang="en-US" sz="2400" dirty="0"/>
            <a:t>Take a few minutes to read Luke 18:18-23.  Discuss what you think was going on in the ruler’s heart that kept him from obeying Jesus’ challenge. </a:t>
          </a:r>
        </a:p>
      </dgm:t>
    </dgm:pt>
    <dgm:pt modelId="{C088F466-E31C-4695-A312-C3FEBFB79DF1}" type="parTrans" cxnId="{1466E737-EE1A-4068-976F-8F132362B446}">
      <dgm:prSet/>
      <dgm:spPr/>
      <dgm:t>
        <a:bodyPr/>
        <a:lstStyle/>
        <a:p>
          <a:endParaRPr lang="en-US"/>
        </a:p>
      </dgm:t>
    </dgm:pt>
    <dgm:pt modelId="{2933E831-1573-4365-92A7-D6ECF2EBF1B7}" type="sibTrans" cxnId="{1466E737-EE1A-4068-976F-8F132362B446}">
      <dgm:prSet/>
      <dgm:spPr/>
      <dgm:t>
        <a:bodyPr/>
        <a:lstStyle/>
        <a:p>
          <a:endParaRPr lang="en-US"/>
        </a:p>
      </dgm:t>
    </dgm:pt>
    <dgm:pt modelId="{F0FB3C08-5411-4D14-9D8E-71773D934DDB}">
      <dgm:prSet custT="1"/>
      <dgm:spPr/>
      <dgm:t>
        <a:bodyPr/>
        <a:lstStyle/>
        <a:p>
          <a:r>
            <a:rPr lang="en-US" sz="2800" dirty="0"/>
            <a:t>Jesus saw the ruler’s heart and asked if he’d be willing to get rid of his money and reorient his entire life.  The man went away sad because he didn’t want the decisions, he mad with his money to revolve around Jesus.  Because his money was central, the ruler saw Jesus as secondary. </a:t>
          </a:r>
        </a:p>
      </dgm:t>
    </dgm:pt>
    <dgm:pt modelId="{CA1C9FEC-1B0F-4283-9193-C315458BFE8A}" type="parTrans" cxnId="{62306A44-F430-488D-A95D-073993BF8D0B}">
      <dgm:prSet/>
      <dgm:spPr/>
      <dgm:t>
        <a:bodyPr/>
        <a:lstStyle/>
        <a:p>
          <a:endParaRPr lang="en-US"/>
        </a:p>
      </dgm:t>
    </dgm:pt>
    <dgm:pt modelId="{945153CC-C3E2-48B5-A9FF-F8779FE7C5B4}" type="sibTrans" cxnId="{62306A44-F430-488D-A95D-073993BF8D0B}">
      <dgm:prSet/>
      <dgm:spPr/>
      <dgm:t>
        <a:bodyPr/>
        <a:lstStyle/>
        <a:p>
          <a:endParaRPr lang="en-US"/>
        </a:p>
      </dgm:t>
    </dgm:pt>
    <dgm:pt modelId="{B9115EB0-2A45-4D0A-BAFF-6E504DC8ECF3}" type="pres">
      <dgm:prSet presAssocID="{6E2E083B-2C5F-4E53-BB05-652BF0622D61}" presName="Name0" presStyleCnt="0">
        <dgm:presLayoutVars>
          <dgm:dir/>
          <dgm:resizeHandles val="exact"/>
        </dgm:presLayoutVars>
      </dgm:prSet>
      <dgm:spPr/>
    </dgm:pt>
    <dgm:pt modelId="{07B1F6EF-4AC4-442A-8611-FA92011E657E}" type="pres">
      <dgm:prSet presAssocID="{B856CAE9-9681-4903-BA5F-B10BF87B7022}" presName="node" presStyleLbl="node1" presStyleIdx="0" presStyleCnt="4" custScaleX="120672" custScaleY="581366" custLinFactNeighborX="4246" custLinFactNeighborY="-24562">
        <dgm:presLayoutVars>
          <dgm:bulletEnabled val="1"/>
        </dgm:presLayoutVars>
      </dgm:prSet>
      <dgm:spPr/>
    </dgm:pt>
    <dgm:pt modelId="{7B73B5BA-4654-4BAE-A491-53AF98054576}" type="pres">
      <dgm:prSet presAssocID="{764892C7-4481-458A-8B1D-675186ECA510}" presName="sibTrans" presStyleLbl="sibTrans1D1" presStyleIdx="0" presStyleCnt="3"/>
      <dgm:spPr/>
    </dgm:pt>
    <dgm:pt modelId="{985C174D-EC31-45CC-946E-D89268AB7005}" type="pres">
      <dgm:prSet presAssocID="{764892C7-4481-458A-8B1D-675186ECA510}" presName="connectorText" presStyleLbl="sibTrans1D1" presStyleIdx="0" presStyleCnt="3"/>
      <dgm:spPr/>
    </dgm:pt>
    <dgm:pt modelId="{5CA93759-688A-4B8F-A62F-804F7EE86ED8}" type="pres">
      <dgm:prSet presAssocID="{7F57DC57-452D-4C08-AABB-B254F9BBC4D5}" presName="node" presStyleLbl="node1" presStyleIdx="1" presStyleCnt="4" custScaleX="122785" custScaleY="582486" custLinFactNeighborX="107" custLinFactNeighborY="-26741">
        <dgm:presLayoutVars>
          <dgm:bulletEnabled val="1"/>
        </dgm:presLayoutVars>
      </dgm:prSet>
      <dgm:spPr/>
    </dgm:pt>
    <dgm:pt modelId="{582676D1-32C9-4623-8611-DF4805841183}" type="pres">
      <dgm:prSet presAssocID="{54120EAE-7EF2-4444-9702-325C6BCD7748}" presName="sibTrans" presStyleLbl="sibTrans1D1" presStyleIdx="1" presStyleCnt="3"/>
      <dgm:spPr/>
    </dgm:pt>
    <dgm:pt modelId="{969FC4D8-E115-4772-BF24-2EC0E2994B3C}" type="pres">
      <dgm:prSet presAssocID="{54120EAE-7EF2-4444-9702-325C6BCD7748}" presName="connectorText" presStyleLbl="sibTrans1D1" presStyleIdx="1" presStyleCnt="3"/>
      <dgm:spPr/>
    </dgm:pt>
    <dgm:pt modelId="{502EBD9D-9C77-420B-9CE7-ABB84050FC9A}" type="pres">
      <dgm:prSet presAssocID="{9373FB35-B635-4712-94CA-A82322147DAB}" presName="node" presStyleLbl="node1" presStyleIdx="2" presStyleCnt="4" custScaleX="241950" custScaleY="580250">
        <dgm:presLayoutVars>
          <dgm:bulletEnabled val="1"/>
        </dgm:presLayoutVars>
      </dgm:prSet>
      <dgm:spPr/>
    </dgm:pt>
    <dgm:pt modelId="{4A3D95ED-3F36-4B90-8461-9D8A13A7CABB}" type="pres">
      <dgm:prSet presAssocID="{8E53040D-3788-4105-B7D1-AF31B5F18C2D}" presName="sibTrans" presStyleLbl="sibTrans1D1" presStyleIdx="2" presStyleCnt="3"/>
      <dgm:spPr/>
    </dgm:pt>
    <dgm:pt modelId="{C70DCD0E-5D58-4613-875E-9B45FC003033}" type="pres">
      <dgm:prSet presAssocID="{8E53040D-3788-4105-B7D1-AF31B5F18C2D}" presName="connectorText" presStyleLbl="sibTrans1D1" presStyleIdx="2" presStyleCnt="3"/>
      <dgm:spPr/>
    </dgm:pt>
    <dgm:pt modelId="{72A3C8CE-8081-4F56-8C62-22037D21292C}" type="pres">
      <dgm:prSet presAssocID="{F0FB3C08-5411-4D14-9D8E-71773D934DDB}" presName="node" presStyleLbl="node1" presStyleIdx="3" presStyleCnt="4" custScaleX="231038" custScaleY="583611">
        <dgm:presLayoutVars>
          <dgm:bulletEnabled val="1"/>
        </dgm:presLayoutVars>
      </dgm:prSet>
      <dgm:spPr/>
    </dgm:pt>
  </dgm:ptLst>
  <dgm:cxnLst>
    <dgm:cxn modelId="{711C1201-885F-448C-B22A-6273D65DEBE1}" srcId="{6E2E083B-2C5F-4E53-BB05-652BF0622D61}" destId="{7F57DC57-452D-4C08-AABB-B254F9BBC4D5}" srcOrd="1" destOrd="0" parTransId="{A27BAC51-5BDB-4B8D-8B5C-CE652EDC7C03}" sibTransId="{54120EAE-7EF2-4444-9702-325C6BCD7748}"/>
    <dgm:cxn modelId="{4EEF1207-F6B6-44DB-AA8A-574317C207E3}" type="presOf" srcId="{764892C7-4481-458A-8B1D-675186ECA510}" destId="{7B73B5BA-4654-4BAE-A491-53AF98054576}" srcOrd="0" destOrd="0" presId="urn:microsoft.com/office/officeart/2016/7/layout/RepeatingBendingProcessNew"/>
    <dgm:cxn modelId="{DA9D8117-1303-43BD-8D2D-6E9889E94C49}" type="presOf" srcId="{7F57DC57-452D-4C08-AABB-B254F9BBC4D5}" destId="{5CA93759-688A-4B8F-A62F-804F7EE86ED8}" srcOrd="0" destOrd="0" presId="urn:microsoft.com/office/officeart/2016/7/layout/RepeatingBendingProcessNew"/>
    <dgm:cxn modelId="{1466E737-EE1A-4068-976F-8F132362B446}" srcId="{9373FB35-B635-4712-94CA-A82322147DAB}" destId="{F92F258E-DA87-494F-89C0-F42AA538B1C0}" srcOrd="2" destOrd="0" parTransId="{C088F466-E31C-4695-A312-C3FEBFB79DF1}" sibTransId="{2933E831-1573-4365-92A7-D6ECF2EBF1B7}"/>
    <dgm:cxn modelId="{D06DE460-461C-407E-BFF7-0401035F3304}" type="presOf" srcId="{8E53040D-3788-4105-B7D1-AF31B5F18C2D}" destId="{C70DCD0E-5D58-4613-875E-9B45FC003033}" srcOrd="1" destOrd="0" presId="urn:microsoft.com/office/officeart/2016/7/layout/RepeatingBendingProcessNew"/>
    <dgm:cxn modelId="{62306A44-F430-488D-A95D-073993BF8D0B}" srcId="{6E2E083B-2C5F-4E53-BB05-652BF0622D61}" destId="{F0FB3C08-5411-4D14-9D8E-71773D934DDB}" srcOrd="3" destOrd="0" parTransId="{CA1C9FEC-1B0F-4283-9193-C315458BFE8A}" sibTransId="{945153CC-C3E2-48B5-A9FF-F8779FE7C5B4}"/>
    <dgm:cxn modelId="{27F18170-E1A0-40F0-9B73-0F926C3AAA42}" type="presOf" srcId="{B856CAE9-9681-4903-BA5F-B10BF87B7022}" destId="{07B1F6EF-4AC4-442A-8611-FA92011E657E}" srcOrd="0" destOrd="0" presId="urn:microsoft.com/office/officeart/2016/7/layout/RepeatingBendingProcessNew"/>
    <dgm:cxn modelId="{51229A72-EC0A-4275-B371-E0255E5AF709}" srcId="{6E2E083B-2C5F-4E53-BB05-652BF0622D61}" destId="{B856CAE9-9681-4903-BA5F-B10BF87B7022}" srcOrd="0" destOrd="0" parTransId="{D22066ED-2395-4995-9B40-877C960FA256}" sibTransId="{764892C7-4481-458A-8B1D-675186ECA510}"/>
    <dgm:cxn modelId="{05B3B875-34B0-4742-B0DF-8DAADBCA57AE}" type="presOf" srcId="{764892C7-4481-458A-8B1D-675186ECA510}" destId="{985C174D-EC31-45CC-946E-D89268AB7005}" srcOrd="1" destOrd="0" presId="urn:microsoft.com/office/officeart/2016/7/layout/RepeatingBendingProcessNew"/>
    <dgm:cxn modelId="{BEE0EA94-CE0E-495F-9EF1-D9A7B09DFC90}" type="presOf" srcId="{10DF11BE-1BA7-4708-9049-B4A270262458}" destId="{502EBD9D-9C77-420B-9CE7-ABB84050FC9A}" srcOrd="0" destOrd="1" presId="urn:microsoft.com/office/officeart/2016/7/layout/RepeatingBendingProcessNew"/>
    <dgm:cxn modelId="{8ED50B95-8BC7-4B65-9CAE-D44769B629B8}" srcId="{9373FB35-B635-4712-94CA-A82322147DAB}" destId="{10DF11BE-1BA7-4708-9049-B4A270262458}" srcOrd="0" destOrd="0" parTransId="{9385EC03-564B-40D5-BFF2-0BC789363514}" sibTransId="{5C28D7D2-D6F7-48A4-A386-90938400A8F3}"/>
    <dgm:cxn modelId="{D5ADB796-9EA1-489A-BFD3-1DAF062AD350}" type="presOf" srcId="{54120EAE-7EF2-4444-9702-325C6BCD7748}" destId="{582676D1-32C9-4623-8611-DF4805841183}" srcOrd="0" destOrd="0" presId="urn:microsoft.com/office/officeart/2016/7/layout/RepeatingBendingProcessNew"/>
    <dgm:cxn modelId="{750ACB9C-887E-4561-9EE1-031CE0D34C61}" type="presOf" srcId="{F92F258E-DA87-494F-89C0-F42AA538B1C0}" destId="{502EBD9D-9C77-420B-9CE7-ABB84050FC9A}" srcOrd="0" destOrd="3" presId="urn:microsoft.com/office/officeart/2016/7/layout/RepeatingBendingProcessNew"/>
    <dgm:cxn modelId="{8ACD29A6-0778-4CCE-A35A-953C4ED39C7E}" type="presOf" srcId="{8E53040D-3788-4105-B7D1-AF31B5F18C2D}" destId="{4A3D95ED-3F36-4B90-8461-9D8A13A7CABB}" srcOrd="0" destOrd="0" presId="urn:microsoft.com/office/officeart/2016/7/layout/RepeatingBendingProcessNew"/>
    <dgm:cxn modelId="{2A0D66C1-6EEE-49DC-80A1-4DA11ABCA6B7}" srcId="{9373FB35-B635-4712-94CA-A82322147DAB}" destId="{5E787AFE-DB8D-495E-A84E-CCFD17EDB907}" srcOrd="1" destOrd="0" parTransId="{1AB1ABA9-423E-4AFC-9D13-545AD7DF4711}" sibTransId="{72AEF64D-B28C-4569-B887-986B3A9EA5DB}"/>
    <dgm:cxn modelId="{971969C6-2604-48A0-AA39-8F978EBDFC56}" type="presOf" srcId="{54120EAE-7EF2-4444-9702-325C6BCD7748}" destId="{969FC4D8-E115-4772-BF24-2EC0E2994B3C}" srcOrd="1" destOrd="0" presId="urn:microsoft.com/office/officeart/2016/7/layout/RepeatingBendingProcessNew"/>
    <dgm:cxn modelId="{B7F209D3-53E7-4E15-8B13-D91A860E4AD8}" type="presOf" srcId="{5E787AFE-DB8D-495E-A84E-CCFD17EDB907}" destId="{502EBD9D-9C77-420B-9CE7-ABB84050FC9A}" srcOrd="0" destOrd="2" presId="urn:microsoft.com/office/officeart/2016/7/layout/RepeatingBendingProcessNew"/>
    <dgm:cxn modelId="{8A7A8FD3-659E-4324-96DE-61D1F321AC90}" srcId="{6E2E083B-2C5F-4E53-BB05-652BF0622D61}" destId="{9373FB35-B635-4712-94CA-A82322147DAB}" srcOrd="2" destOrd="0" parTransId="{A14235A1-E559-4F2A-8A59-64EFB0E7D54F}" sibTransId="{8E53040D-3788-4105-B7D1-AF31B5F18C2D}"/>
    <dgm:cxn modelId="{5E79BFDF-2FDD-463D-B0F8-A6AB27F1DB23}" type="presOf" srcId="{9373FB35-B635-4712-94CA-A82322147DAB}" destId="{502EBD9D-9C77-420B-9CE7-ABB84050FC9A}" srcOrd="0" destOrd="0" presId="urn:microsoft.com/office/officeart/2016/7/layout/RepeatingBendingProcessNew"/>
    <dgm:cxn modelId="{A5AF9EE4-683F-43E7-B43B-C291D82201FD}" type="presOf" srcId="{6E2E083B-2C5F-4E53-BB05-652BF0622D61}" destId="{B9115EB0-2A45-4D0A-BAFF-6E504DC8ECF3}" srcOrd="0" destOrd="0" presId="urn:microsoft.com/office/officeart/2016/7/layout/RepeatingBendingProcessNew"/>
    <dgm:cxn modelId="{24C7B7FC-3692-4C34-A17F-D7FA6CAFE962}" type="presOf" srcId="{F0FB3C08-5411-4D14-9D8E-71773D934DDB}" destId="{72A3C8CE-8081-4F56-8C62-22037D21292C}" srcOrd="0" destOrd="0" presId="urn:microsoft.com/office/officeart/2016/7/layout/RepeatingBendingProcessNew"/>
    <dgm:cxn modelId="{38207023-7BA2-47F2-825C-72E62FF0A580}" type="presParOf" srcId="{B9115EB0-2A45-4D0A-BAFF-6E504DC8ECF3}" destId="{07B1F6EF-4AC4-442A-8611-FA92011E657E}" srcOrd="0" destOrd="0" presId="urn:microsoft.com/office/officeart/2016/7/layout/RepeatingBendingProcessNew"/>
    <dgm:cxn modelId="{67782BE8-7184-4816-9710-A420EF1EF17C}" type="presParOf" srcId="{B9115EB0-2A45-4D0A-BAFF-6E504DC8ECF3}" destId="{7B73B5BA-4654-4BAE-A491-53AF98054576}" srcOrd="1" destOrd="0" presId="urn:microsoft.com/office/officeart/2016/7/layout/RepeatingBendingProcessNew"/>
    <dgm:cxn modelId="{C211DA8D-E9C3-4AE7-9B24-059D2FA1C257}" type="presParOf" srcId="{7B73B5BA-4654-4BAE-A491-53AF98054576}" destId="{985C174D-EC31-45CC-946E-D89268AB7005}" srcOrd="0" destOrd="0" presId="urn:microsoft.com/office/officeart/2016/7/layout/RepeatingBendingProcessNew"/>
    <dgm:cxn modelId="{95A5F3E6-C86C-4935-A3EE-9F644EC4B2B4}" type="presParOf" srcId="{B9115EB0-2A45-4D0A-BAFF-6E504DC8ECF3}" destId="{5CA93759-688A-4B8F-A62F-804F7EE86ED8}" srcOrd="2" destOrd="0" presId="urn:microsoft.com/office/officeart/2016/7/layout/RepeatingBendingProcessNew"/>
    <dgm:cxn modelId="{459EA566-D829-4B6A-B8F2-8479E72F8D75}" type="presParOf" srcId="{B9115EB0-2A45-4D0A-BAFF-6E504DC8ECF3}" destId="{582676D1-32C9-4623-8611-DF4805841183}" srcOrd="3" destOrd="0" presId="urn:microsoft.com/office/officeart/2016/7/layout/RepeatingBendingProcessNew"/>
    <dgm:cxn modelId="{13080B98-CA36-4997-97C8-9CD6FEBC1369}" type="presParOf" srcId="{582676D1-32C9-4623-8611-DF4805841183}" destId="{969FC4D8-E115-4772-BF24-2EC0E2994B3C}" srcOrd="0" destOrd="0" presId="urn:microsoft.com/office/officeart/2016/7/layout/RepeatingBendingProcessNew"/>
    <dgm:cxn modelId="{E9C89ABE-C8B6-4F37-A4E3-6109C4B8DBD7}" type="presParOf" srcId="{B9115EB0-2A45-4D0A-BAFF-6E504DC8ECF3}" destId="{502EBD9D-9C77-420B-9CE7-ABB84050FC9A}" srcOrd="4" destOrd="0" presId="urn:microsoft.com/office/officeart/2016/7/layout/RepeatingBendingProcessNew"/>
    <dgm:cxn modelId="{66E8C9A8-DE81-4122-94B7-4C210B437B2C}" type="presParOf" srcId="{B9115EB0-2A45-4D0A-BAFF-6E504DC8ECF3}" destId="{4A3D95ED-3F36-4B90-8461-9D8A13A7CABB}" srcOrd="5" destOrd="0" presId="urn:microsoft.com/office/officeart/2016/7/layout/RepeatingBendingProcessNew"/>
    <dgm:cxn modelId="{348097CB-1BC8-4CEE-AE53-09FB4731E69E}" type="presParOf" srcId="{4A3D95ED-3F36-4B90-8461-9D8A13A7CABB}" destId="{C70DCD0E-5D58-4613-875E-9B45FC003033}" srcOrd="0" destOrd="0" presId="urn:microsoft.com/office/officeart/2016/7/layout/RepeatingBendingProcessNew"/>
    <dgm:cxn modelId="{CF8763BC-89AF-41E3-8D35-B9FF73EAB3E3}" type="presParOf" srcId="{B9115EB0-2A45-4D0A-BAFF-6E504DC8ECF3}" destId="{72A3C8CE-8081-4F56-8C62-22037D21292C}" srcOrd="6"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32A5791-100D-4D21-999B-9A37AB9939F6}"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EDC609F-8046-491D-8DDE-75CED85D2E84}">
      <dgm:prSet/>
      <dgm:spPr/>
      <dgm:t>
        <a:bodyPr/>
        <a:lstStyle/>
        <a:p>
          <a:r>
            <a:rPr lang="en-US"/>
            <a:t>Personal Study</a:t>
          </a:r>
        </a:p>
      </dgm:t>
    </dgm:pt>
    <dgm:pt modelId="{1EA40351-8A02-4ED3-95B3-B30BCBD07C3E}" type="parTrans" cxnId="{97209266-AB40-4F8B-9B22-351EB75A4DF1}">
      <dgm:prSet/>
      <dgm:spPr/>
      <dgm:t>
        <a:bodyPr/>
        <a:lstStyle/>
        <a:p>
          <a:endParaRPr lang="en-US"/>
        </a:p>
      </dgm:t>
    </dgm:pt>
    <dgm:pt modelId="{FB6E5CBF-50C4-4AAA-9D02-0E2A8ED692E0}" type="sibTrans" cxnId="{97209266-AB40-4F8B-9B22-351EB75A4DF1}">
      <dgm:prSet/>
      <dgm:spPr/>
      <dgm:t>
        <a:bodyPr/>
        <a:lstStyle/>
        <a:p>
          <a:endParaRPr lang="en-US"/>
        </a:p>
      </dgm:t>
    </dgm:pt>
    <dgm:pt modelId="{16160992-D587-4213-A137-E9366923793D}">
      <dgm:prSet/>
      <dgm:spPr/>
      <dgm:t>
        <a:bodyPr/>
        <a:lstStyle/>
        <a:p>
          <a:r>
            <a:rPr lang="en-US"/>
            <a:t>Read and interact with “Central to My Identity”</a:t>
          </a:r>
        </a:p>
      </dgm:t>
    </dgm:pt>
    <dgm:pt modelId="{126F1A72-FEA8-4A69-A735-DC103380FDCF}" type="parTrans" cxnId="{50E2F28C-035F-47EB-9FC8-414480D61B00}">
      <dgm:prSet/>
      <dgm:spPr/>
      <dgm:t>
        <a:bodyPr/>
        <a:lstStyle/>
        <a:p>
          <a:endParaRPr lang="en-US"/>
        </a:p>
      </dgm:t>
    </dgm:pt>
    <dgm:pt modelId="{C6A8D2D1-5355-4333-B89B-411B5FA8ACD1}" type="sibTrans" cxnId="{50E2F28C-035F-47EB-9FC8-414480D61B00}">
      <dgm:prSet/>
      <dgm:spPr/>
      <dgm:t>
        <a:bodyPr/>
        <a:lstStyle/>
        <a:p>
          <a:endParaRPr lang="en-US"/>
        </a:p>
      </dgm:t>
    </dgm:pt>
    <dgm:pt modelId="{60D1A6B5-69CF-4DFD-A661-8C358B6748B6}">
      <dgm:prSet/>
      <dgm:spPr/>
      <dgm:t>
        <a:bodyPr/>
        <a:lstStyle/>
        <a:p>
          <a:r>
            <a:rPr lang="en-US"/>
            <a:t>Read and interact with “Central to What I Do”</a:t>
          </a:r>
        </a:p>
      </dgm:t>
    </dgm:pt>
    <dgm:pt modelId="{A3C57AA9-B34E-4C0E-BD61-B5E533121B1A}" type="parTrans" cxnId="{B3D119C7-7BB1-45BF-9243-F93969754909}">
      <dgm:prSet/>
      <dgm:spPr/>
      <dgm:t>
        <a:bodyPr/>
        <a:lstStyle/>
        <a:p>
          <a:endParaRPr lang="en-US"/>
        </a:p>
      </dgm:t>
    </dgm:pt>
    <dgm:pt modelId="{13DE8FA7-3663-4792-BDA9-09807CDFAD1C}" type="sibTrans" cxnId="{B3D119C7-7BB1-45BF-9243-F93969754909}">
      <dgm:prSet/>
      <dgm:spPr/>
      <dgm:t>
        <a:bodyPr/>
        <a:lstStyle/>
        <a:p>
          <a:endParaRPr lang="en-US"/>
        </a:p>
      </dgm:t>
    </dgm:pt>
    <dgm:pt modelId="{05237A1E-6094-422D-B558-76906550AAEA}" type="pres">
      <dgm:prSet presAssocID="{C32A5791-100D-4D21-999B-9A37AB9939F6}" presName="linear" presStyleCnt="0">
        <dgm:presLayoutVars>
          <dgm:animLvl val="lvl"/>
          <dgm:resizeHandles val="exact"/>
        </dgm:presLayoutVars>
      </dgm:prSet>
      <dgm:spPr/>
    </dgm:pt>
    <dgm:pt modelId="{28BB4948-103B-4B5B-93BA-B661C630AF1D}" type="pres">
      <dgm:prSet presAssocID="{0EDC609F-8046-491D-8DDE-75CED85D2E84}" presName="parentText" presStyleLbl="node1" presStyleIdx="0" presStyleCnt="3">
        <dgm:presLayoutVars>
          <dgm:chMax val="0"/>
          <dgm:bulletEnabled val="1"/>
        </dgm:presLayoutVars>
      </dgm:prSet>
      <dgm:spPr/>
    </dgm:pt>
    <dgm:pt modelId="{8A0633B7-E771-4BD8-9864-6FD84B94A334}" type="pres">
      <dgm:prSet presAssocID="{FB6E5CBF-50C4-4AAA-9D02-0E2A8ED692E0}" presName="spacer" presStyleCnt="0"/>
      <dgm:spPr/>
    </dgm:pt>
    <dgm:pt modelId="{57C4D6E1-6FA9-415D-8AD7-52CD26633401}" type="pres">
      <dgm:prSet presAssocID="{16160992-D587-4213-A137-E9366923793D}" presName="parentText" presStyleLbl="node1" presStyleIdx="1" presStyleCnt="3">
        <dgm:presLayoutVars>
          <dgm:chMax val="0"/>
          <dgm:bulletEnabled val="1"/>
        </dgm:presLayoutVars>
      </dgm:prSet>
      <dgm:spPr/>
    </dgm:pt>
    <dgm:pt modelId="{919A761A-C34E-4514-8801-CDD275960E91}" type="pres">
      <dgm:prSet presAssocID="{C6A8D2D1-5355-4333-B89B-411B5FA8ACD1}" presName="spacer" presStyleCnt="0"/>
      <dgm:spPr/>
    </dgm:pt>
    <dgm:pt modelId="{39A2D1CE-7E25-4E6A-B9B1-0C24B872B37D}" type="pres">
      <dgm:prSet presAssocID="{60D1A6B5-69CF-4DFD-A661-8C358B6748B6}" presName="parentText" presStyleLbl="node1" presStyleIdx="2" presStyleCnt="3">
        <dgm:presLayoutVars>
          <dgm:chMax val="0"/>
          <dgm:bulletEnabled val="1"/>
        </dgm:presLayoutVars>
      </dgm:prSet>
      <dgm:spPr/>
    </dgm:pt>
  </dgm:ptLst>
  <dgm:cxnLst>
    <dgm:cxn modelId="{E819B13D-79F0-42E2-933B-2C452CAA2F2F}" type="presOf" srcId="{0EDC609F-8046-491D-8DDE-75CED85D2E84}" destId="{28BB4948-103B-4B5B-93BA-B661C630AF1D}" srcOrd="0" destOrd="0" presId="urn:microsoft.com/office/officeart/2005/8/layout/vList2"/>
    <dgm:cxn modelId="{97209266-AB40-4F8B-9B22-351EB75A4DF1}" srcId="{C32A5791-100D-4D21-999B-9A37AB9939F6}" destId="{0EDC609F-8046-491D-8DDE-75CED85D2E84}" srcOrd="0" destOrd="0" parTransId="{1EA40351-8A02-4ED3-95B3-B30BCBD07C3E}" sibTransId="{FB6E5CBF-50C4-4AAA-9D02-0E2A8ED692E0}"/>
    <dgm:cxn modelId="{E2112587-5890-4B02-8FB8-8AE1622695AA}" type="presOf" srcId="{C32A5791-100D-4D21-999B-9A37AB9939F6}" destId="{05237A1E-6094-422D-B558-76906550AAEA}" srcOrd="0" destOrd="0" presId="urn:microsoft.com/office/officeart/2005/8/layout/vList2"/>
    <dgm:cxn modelId="{50E2F28C-035F-47EB-9FC8-414480D61B00}" srcId="{C32A5791-100D-4D21-999B-9A37AB9939F6}" destId="{16160992-D587-4213-A137-E9366923793D}" srcOrd="1" destOrd="0" parTransId="{126F1A72-FEA8-4A69-A735-DC103380FDCF}" sibTransId="{C6A8D2D1-5355-4333-B89B-411B5FA8ACD1}"/>
    <dgm:cxn modelId="{927A85BE-E7B6-4526-AAC7-BC59C6617B91}" type="presOf" srcId="{16160992-D587-4213-A137-E9366923793D}" destId="{57C4D6E1-6FA9-415D-8AD7-52CD26633401}" srcOrd="0" destOrd="0" presId="urn:microsoft.com/office/officeart/2005/8/layout/vList2"/>
    <dgm:cxn modelId="{B3D119C7-7BB1-45BF-9243-F93969754909}" srcId="{C32A5791-100D-4D21-999B-9A37AB9939F6}" destId="{60D1A6B5-69CF-4DFD-A661-8C358B6748B6}" srcOrd="2" destOrd="0" parTransId="{A3C57AA9-B34E-4C0E-BD61-B5E533121B1A}" sibTransId="{13DE8FA7-3663-4792-BDA9-09807CDFAD1C}"/>
    <dgm:cxn modelId="{0626DFC7-1CA6-4821-B7CD-CDA77D4DA049}" type="presOf" srcId="{60D1A6B5-69CF-4DFD-A661-8C358B6748B6}" destId="{39A2D1CE-7E25-4E6A-B9B1-0C24B872B37D}" srcOrd="0" destOrd="0" presId="urn:microsoft.com/office/officeart/2005/8/layout/vList2"/>
    <dgm:cxn modelId="{D89DEAA0-0B37-4303-B56A-E739569BED0C}" type="presParOf" srcId="{05237A1E-6094-422D-B558-76906550AAEA}" destId="{28BB4948-103B-4B5B-93BA-B661C630AF1D}" srcOrd="0" destOrd="0" presId="urn:microsoft.com/office/officeart/2005/8/layout/vList2"/>
    <dgm:cxn modelId="{E12AB99F-A739-44C5-8305-EC288176108C}" type="presParOf" srcId="{05237A1E-6094-422D-B558-76906550AAEA}" destId="{8A0633B7-E771-4BD8-9864-6FD84B94A334}" srcOrd="1" destOrd="0" presId="urn:microsoft.com/office/officeart/2005/8/layout/vList2"/>
    <dgm:cxn modelId="{3AF94A06-0973-47E0-9FA2-B9BB037DE9A8}" type="presParOf" srcId="{05237A1E-6094-422D-B558-76906550AAEA}" destId="{57C4D6E1-6FA9-415D-8AD7-52CD26633401}" srcOrd="2" destOrd="0" presId="urn:microsoft.com/office/officeart/2005/8/layout/vList2"/>
    <dgm:cxn modelId="{FFD5F9B3-BB4D-4B24-BD3A-A2DB232089D6}" type="presParOf" srcId="{05237A1E-6094-422D-B558-76906550AAEA}" destId="{919A761A-C34E-4514-8801-CDD275960E91}" srcOrd="3" destOrd="0" presId="urn:microsoft.com/office/officeart/2005/8/layout/vList2"/>
    <dgm:cxn modelId="{7ADE5E7A-ED46-4DA6-9C23-3D152A847F28}" type="presParOf" srcId="{05237A1E-6094-422D-B558-76906550AAEA}" destId="{39A2D1CE-7E25-4E6A-B9B1-0C24B872B37D}"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8AADFB-A2C3-485D-A6C6-08590A65A020}">
      <dsp:nvSpPr>
        <dsp:cNvPr id="0" name=""/>
        <dsp:cNvSpPr/>
      </dsp:nvSpPr>
      <dsp:spPr>
        <a:xfrm>
          <a:off x="14310" y="179094"/>
          <a:ext cx="2730816" cy="29636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61F27-2CC4-4342-A19C-1DB371D8AEE2}">
      <dsp:nvSpPr>
        <dsp:cNvPr id="0" name=""/>
        <dsp:cNvSpPr/>
      </dsp:nvSpPr>
      <dsp:spPr>
        <a:xfrm>
          <a:off x="263053" y="415400"/>
          <a:ext cx="2730816" cy="296366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ONE WHO HAS </a:t>
          </a:r>
          <a:r>
            <a:rPr lang="en-US" sz="3600" b="1" kern="1200" dirty="0">
              <a:solidFill>
                <a:srgbClr val="FF0000"/>
              </a:solidFill>
            </a:rPr>
            <a:t>CHOSEN TO FOLLOW </a:t>
          </a:r>
          <a:r>
            <a:rPr lang="en-US" sz="3600" kern="1200" dirty="0"/>
            <a:t>JESUS</a:t>
          </a:r>
        </a:p>
      </dsp:txBody>
      <dsp:txXfrm>
        <a:off x="343036" y="495383"/>
        <a:ext cx="2570850" cy="2803699"/>
      </dsp:txXfrm>
    </dsp:sp>
    <dsp:sp modelId="{DB77EC48-7441-42DD-AD74-354F01587B81}">
      <dsp:nvSpPr>
        <dsp:cNvPr id="0" name=""/>
        <dsp:cNvSpPr/>
      </dsp:nvSpPr>
      <dsp:spPr>
        <a:xfrm>
          <a:off x="3117089" y="184695"/>
          <a:ext cx="2668110" cy="268084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CAC5BD-AEF0-4254-B68C-47DB2F835DB0}">
      <dsp:nvSpPr>
        <dsp:cNvPr id="0" name=""/>
        <dsp:cNvSpPr/>
      </dsp:nvSpPr>
      <dsp:spPr>
        <a:xfrm>
          <a:off x="3365832" y="421001"/>
          <a:ext cx="2668110" cy="268084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HIS COMMAND TO HIS FIRST RECRUITS WERE </a:t>
          </a:r>
          <a:r>
            <a:rPr lang="en-US" sz="3200" b="1" kern="1200" dirty="0">
              <a:solidFill>
                <a:srgbClr val="FF0000"/>
              </a:solidFill>
            </a:rPr>
            <a:t>FOLLOW ME</a:t>
          </a:r>
          <a:endParaRPr lang="en-US" sz="3200" kern="1200" dirty="0">
            <a:solidFill>
              <a:srgbClr val="FF0000"/>
            </a:solidFill>
          </a:endParaRPr>
        </a:p>
      </dsp:txBody>
      <dsp:txXfrm>
        <a:off x="3443978" y="499147"/>
        <a:ext cx="2511818" cy="2524553"/>
      </dsp:txXfrm>
    </dsp:sp>
    <dsp:sp modelId="{2963CE2B-8087-4390-9E94-8DF47F713CED}">
      <dsp:nvSpPr>
        <dsp:cNvPr id="0" name=""/>
        <dsp:cNvSpPr/>
      </dsp:nvSpPr>
      <dsp:spPr>
        <a:xfrm>
          <a:off x="6395963" y="172882"/>
          <a:ext cx="4100601" cy="35190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8B20D-3EE8-4499-B60B-125D8D962F55}">
      <dsp:nvSpPr>
        <dsp:cNvPr id="0" name=""/>
        <dsp:cNvSpPr/>
      </dsp:nvSpPr>
      <dsp:spPr>
        <a:xfrm>
          <a:off x="6644706" y="409187"/>
          <a:ext cx="4100601" cy="35190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LUKE 6:40 </a:t>
          </a:r>
          <a:r>
            <a:rPr lang="en-US" sz="3600" b="0" i="0" kern="1200" dirty="0"/>
            <a:t>The student is not above the teacher, but </a:t>
          </a:r>
          <a:r>
            <a:rPr lang="en-US" sz="3600" b="1" i="0" kern="1200" dirty="0">
              <a:solidFill>
                <a:srgbClr val="FF0000"/>
              </a:solidFill>
            </a:rPr>
            <a:t>everyone who is fully trained will be like their teacher</a:t>
          </a:r>
          <a:r>
            <a:rPr lang="en-US" sz="3600" b="0" i="0" kern="1200" dirty="0"/>
            <a:t>.</a:t>
          </a:r>
          <a:endParaRPr lang="en-US" sz="3600" kern="1200" dirty="0"/>
        </a:p>
      </dsp:txBody>
      <dsp:txXfrm>
        <a:off x="6747775" y="512256"/>
        <a:ext cx="3894463" cy="3312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B491FF-5EA2-4030-8773-E8463EE7B7A9}">
      <dsp:nvSpPr>
        <dsp:cNvPr id="0" name=""/>
        <dsp:cNvSpPr/>
      </dsp:nvSpPr>
      <dsp:spPr>
        <a:xfrm>
          <a:off x="462983" y="575"/>
          <a:ext cx="5274492" cy="3164695"/>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i="0" kern="1200" dirty="0"/>
            <a:t>1 John 3:1 </a:t>
          </a:r>
          <a:r>
            <a:rPr lang="en-US" sz="2500" b="0" i="0" kern="1200" dirty="0"/>
            <a:t>See what great love the Father has lavished on us, that we should </a:t>
          </a:r>
          <a:r>
            <a:rPr lang="en-US" sz="2500" b="1" i="0" kern="1200" dirty="0"/>
            <a:t>be called children of God</a:t>
          </a:r>
          <a:r>
            <a:rPr lang="en-US" sz="2500" b="0" i="0" kern="1200" dirty="0"/>
            <a:t>! And that is what we are! The reason the world does not know us is that it did not know him.</a:t>
          </a:r>
        </a:p>
        <a:p>
          <a:pPr marL="0" lvl="0" indent="0" algn="ctr" defTabSz="1111250">
            <a:lnSpc>
              <a:spcPct val="90000"/>
            </a:lnSpc>
            <a:spcBef>
              <a:spcPct val="0"/>
            </a:spcBef>
            <a:spcAft>
              <a:spcPct val="35000"/>
            </a:spcAft>
            <a:buNone/>
          </a:pPr>
          <a:r>
            <a:rPr lang="en-US" sz="2500" kern="1200" dirty="0"/>
            <a:t>A CHILD OF GOD </a:t>
          </a:r>
        </a:p>
      </dsp:txBody>
      <dsp:txXfrm>
        <a:off x="462983" y="575"/>
        <a:ext cx="5274492" cy="3164695"/>
      </dsp:txXfrm>
    </dsp:sp>
    <dsp:sp modelId="{D10F9F5A-6D42-46B7-AF15-D6C009A0A928}">
      <dsp:nvSpPr>
        <dsp:cNvPr id="0" name=""/>
        <dsp:cNvSpPr/>
      </dsp:nvSpPr>
      <dsp:spPr>
        <a:xfrm>
          <a:off x="6264924" y="575"/>
          <a:ext cx="5274492" cy="3164695"/>
        </a:xfrm>
        <a:prstGeom prst="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dirty="0"/>
            <a:t>1 Peter 2:11 </a:t>
          </a:r>
          <a:r>
            <a:rPr lang="en-US" sz="2500" b="0" i="0" kern="1200" dirty="0"/>
            <a:t>Dear friends, I urge you, as foreigners and exiles, to abstain from sinful desires, which wage war against your soul.</a:t>
          </a:r>
        </a:p>
        <a:p>
          <a:pPr marL="0" lvl="0" indent="0" algn="ctr" defTabSz="1111250">
            <a:lnSpc>
              <a:spcPct val="90000"/>
            </a:lnSpc>
            <a:spcBef>
              <a:spcPct val="0"/>
            </a:spcBef>
            <a:spcAft>
              <a:spcPct val="35000"/>
            </a:spcAft>
            <a:buNone/>
          </a:pPr>
          <a:r>
            <a:rPr lang="en-US" sz="2500" kern="1200" dirty="0"/>
            <a:t>AN ALIEN IN THIS WORLD </a:t>
          </a:r>
        </a:p>
      </dsp:txBody>
      <dsp:txXfrm>
        <a:off x="6264924" y="575"/>
        <a:ext cx="5274492" cy="3164695"/>
      </dsp:txXfrm>
    </dsp:sp>
    <dsp:sp modelId="{88BCFEAD-304D-4F84-AE22-D567FC79C607}">
      <dsp:nvSpPr>
        <dsp:cNvPr id="0" name=""/>
        <dsp:cNvSpPr/>
      </dsp:nvSpPr>
      <dsp:spPr>
        <a:xfrm>
          <a:off x="3363953" y="3692719"/>
          <a:ext cx="5274492" cy="316469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2 Cor. 5:17,20 </a:t>
          </a:r>
          <a:r>
            <a:rPr lang="en-US" sz="2500" b="0" i="0" kern="1200" dirty="0"/>
            <a:t>Therefore, if anyone is in Christ, the new creation has come: The old has gone, the new is here! </a:t>
          </a:r>
          <a:r>
            <a:rPr lang="en-US" sz="2500" b="1" i="0" kern="1200" dirty="0"/>
            <a:t>(20) We are therefore Christ’s ambassadors</a:t>
          </a:r>
          <a:r>
            <a:rPr lang="en-US" sz="2500" b="0" i="0" kern="1200" dirty="0"/>
            <a:t>, as though God were making his appeal through us. We implore you on Christ’s behalf: Be reconciled to God. </a:t>
          </a:r>
        </a:p>
        <a:p>
          <a:pPr marL="0" lvl="0" indent="0" algn="ctr" defTabSz="1111250">
            <a:lnSpc>
              <a:spcPct val="90000"/>
            </a:lnSpc>
            <a:spcBef>
              <a:spcPct val="0"/>
            </a:spcBef>
            <a:spcAft>
              <a:spcPct val="35000"/>
            </a:spcAft>
            <a:buNone/>
          </a:pPr>
          <a:r>
            <a:rPr lang="en-US" sz="2500" kern="1200" dirty="0"/>
            <a:t>AN AMBASSADOR FOR CHRIST </a:t>
          </a:r>
        </a:p>
      </dsp:txBody>
      <dsp:txXfrm>
        <a:off x="3363953" y="3692719"/>
        <a:ext cx="5274492" cy="3164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0BA71-9B27-4BE3-8E8B-8421903D9662}">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D63968-0AF1-49C8-BCEC-11373CFAD495}">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What are some fears or confusions you have about “reworking our lives around a new center”?</a:t>
          </a:r>
        </a:p>
      </dsp:txBody>
      <dsp:txXfrm>
        <a:off x="696297" y="538547"/>
        <a:ext cx="4171627" cy="2590157"/>
      </dsp:txXfrm>
    </dsp:sp>
    <dsp:sp modelId="{AECB71E9-502D-4C08-96C8-09BBF07925B0}">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7F0C5B-D0DD-4A47-B113-E70EEC3327EA}">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t>What stands out the most as you learn about the spiritual Copernican (Christ is Center) revolution?</a:t>
          </a:r>
        </a:p>
      </dsp:txBody>
      <dsp:txXfrm>
        <a:off x="5991936" y="538547"/>
        <a:ext cx="4171627" cy="25901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B4D258-E8B0-4737-B91A-58D3810FF2DA}">
      <dsp:nvSpPr>
        <dsp:cNvPr id="0" name=""/>
        <dsp:cNvSpPr/>
      </dsp:nvSpPr>
      <dsp:spPr>
        <a:xfrm>
          <a:off x="11374" y="0"/>
          <a:ext cx="3269596" cy="6011551"/>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What was central to your identity before you became a Christian What defined you?</a:t>
          </a:r>
        </a:p>
      </dsp:txBody>
      <dsp:txXfrm>
        <a:off x="107137" y="95763"/>
        <a:ext cx="3078070" cy="5820025"/>
      </dsp:txXfrm>
    </dsp:sp>
    <dsp:sp modelId="{9719EF54-2301-4C21-B8C6-41CE2E1D1305}">
      <dsp:nvSpPr>
        <dsp:cNvPr id="0" name=""/>
        <dsp:cNvSpPr/>
      </dsp:nvSpPr>
      <dsp:spPr>
        <a:xfrm>
          <a:off x="3455543" y="2837576"/>
          <a:ext cx="370094" cy="33639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455543" y="2904855"/>
        <a:ext cx="269175" cy="201839"/>
      </dsp:txXfrm>
    </dsp:sp>
    <dsp:sp modelId="{E1CF519F-E7D4-416E-A3B8-ABBF397DCCE8}">
      <dsp:nvSpPr>
        <dsp:cNvPr id="0" name=""/>
        <dsp:cNvSpPr/>
      </dsp:nvSpPr>
      <dsp:spPr>
        <a:xfrm>
          <a:off x="3979262" y="0"/>
          <a:ext cx="4301130" cy="6011551"/>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t>(Zacchaeus was wealthy because he extorted money from people as a tax collector. But that changed when he met Jesus.  Zacchaeus’s focus on money shifted (v.8) – Jesus was the new center  of his life.)</a:t>
          </a:r>
        </a:p>
      </dsp:txBody>
      <dsp:txXfrm>
        <a:off x="4105238" y="125976"/>
        <a:ext cx="4049178" cy="5759599"/>
      </dsp:txXfrm>
    </dsp:sp>
    <dsp:sp modelId="{DF6D028D-CA9A-42A6-BDF8-B1DB8F6A5235}">
      <dsp:nvSpPr>
        <dsp:cNvPr id="0" name=""/>
        <dsp:cNvSpPr/>
      </dsp:nvSpPr>
      <dsp:spPr>
        <a:xfrm rot="21581974">
          <a:off x="8378873" y="2825236"/>
          <a:ext cx="208784" cy="336397"/>
        </a:xfrm>
        <a:prstGeom prst="rightArrow">
          <a:avLst>
            <a:gd name="adj1" fmla="val 60000"/>
            <a:gd name="adj2" fmla="val 50000"/>
          </a:avLst>
        </a:prstGeom>
        <a:solidFill>
          <a:schemeClr val="accent2">
            <a:hueOff val="-1455363"/>
            <a:satOff val="-83928"/>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378873" y="2892679"/>
        <a:ext cx="146149" cy="201839"/>
      </dsp:txXfrm>
    </dsp:sp>
    <dsp:sp modelId="{C08EC70D-CC2F-471F-8302-8FA1B3B686CF}">
      <dsp:nvSpPr>
        <dsp:cNvPr id="0" name=""/>
        <dsp:cNvSpPr/>
      </dsp:nvSpPr>
      <dsp:spPr>
        <a:xfrm>
          <a:off x="8674319" y="0"/>
          <a:ext cx="3424570" cy="596690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2. Why do you think Zacchaeus a wealthy man by all indications would choose to give it all up to make Jesus central in his life? </a:t>
          </a:r>
        </a:p>
      </dsp:txBody>
      <dsp:txXfrm>
        <a:off x="8774621" y="100302"/>
        <a:ext cx="3223966" cy="576630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73B5BA-4654-4BAE-A491-53AF98054576}">
      <dsp:nvSpPr>
        <dsp:cNvPr id="0" name=""/>
        <dsp:cNvSpPr/>
      </dsp:nvSpPr>
      <dsp:spPr>
        <a:xfrm>
          <a:off x="1976532" y="2634951"/>
          <a:ext cx="259292" cy="91440"/>
        </a:xfrm>
        <a:custGeom>
          <a:avLst/>
          <a:gdLst/>
          <a:ahLst/>
          <a:cxnLst/>
          <a:rect l="0" t="0" r="0" b="0"/>
          <a:pathLst>
            <a:path>
              <a:moveTo>
                <a:pt x="0" y="45720"/>
              </a:moveTo>
              <a:lnTo>
                <a:pt x="146746" y="45720"/>
              </a:lnTo>
              <a:lnTo>
                <a:pt x="146746" y="50884"/>
              </a:lnTo>
              <a:lnTo>
                <a:pt x="259292" y="50884"/>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098930" y="2678901"/>
        <a:ext cx="14496" cy="3538"/>
      </dsp:txXfrm>
    </dsp:sp>
    <dsp:sp modelId="{07B1F6EF-4AC4-442A-8611-FA92011E657E}">
      <dsp:nvSpPr>
        <dsp:cNvPr id="0" name=""/>
        <dsp:cNvSpPr/>
      </dsp:nvSpPr>
      <dsp:spPr>
        <a:xfrm>
          <a:off x="123609" y="0"/>
          <a:ext cx="1854723" cy="536134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14" tIns="79055" rIns="75314" bIns="79055" numCol="1" spcCol="1270" anchor="ctr" anchorCtr="0">
          <a:noAutofit/>
        </a:bodyPr>
        <a:lstStyle/>
        <a:p>
          <a:pPr marL="0" lvl="0" indent="0" algn="ctr" defTabSz="1244600">
            <a:lnSpc>
              <a:spcPct val="90000"/>
            </a:lnSpc>
            <a:spcBef>
              <a:spcPct val="0"/>
            </a:spcBef>
            <a:spcAft>
              <a:spcPct val="35000"/>
            </a:spcAft>
            <a:buNone/>
          </a:pPr>
          <a:r>
            <a:rPr lang="en-US" sz="2800" kern="1200" dirty="0"/>
            <a:t>The story of Zacchaeus shows that there’s only one position Jesus will occupy in a person’s life: a central position.  </a:t>
          </a:r>
        </a:p>
      </dsp:txBody>
      <dsp:txXfrm>
        <a:off x="123609" y="0"/>
        <a:ext cx="1854723" cy="5361342"/>
      </dsp:txXfrm>
    </dsp:sp>
    <dsp:sp modelId="{582676D1-32C9-4623-8611-DF4805841183}">
      <dsp:nvSpPr>
        <dsp:cNvPr id="0" name=""/>
        <dsp:cNvSpPr/>
      </dsp:nvSpPr>
      <dsp:spPr>
        <a:xfrm>
          <a:off x="4153625" y="2640115"/>
          <a:ext cx="321264" cy="91440"/>
        </a:xfrm>
        <a:custGeom>
          <a:avLst/>
          <a:gdLst/>
          <a:ahLst/>
          <a:cxnLst/>
          <a:rect l="0" t="0" r="0" b="0"/>
          <a:pathLst>
            <a:path>
              <a:moveTo>
                <a:pt x="0" y="45720"/>
              </a:moveTo>
              <a:lnTo>
                <a:pt x="177732" y="45720"/>
              </a:lnTo>
              <a:lnTo>
                <a:pt x="177732" y="56111"/>
              </a:lnTo>
              <a:lnTo>
                <a:pt x="321264" y="56111"/>
              </a:lnTo>
            </a:path>
          </a:pathLst>
        </a:custGeom>
        <a:noFill/>
        <a:ln w="6350" cap="flat" cmpd="sng" algn="ctr">
          <a:solidFill>
            <a:schemeClr val="accent2">
              <a:hueOff val="-727682"/>
              <a:satOff val="-41964"/>
              <a:lumOff val="431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305457" y="2684066"/>
        <a:ext cx="17600" cy="3538"/>
      </dsp:txXfrm>
    </dsp:sp>
    <dsp:sp modelId="{5CA93759-688A-4B8F-A62F-804F7EE86ED8}">
      <dsp:nvSpPr>
        <dsp:cNvPr id="0" name=""/>
        <dsp:cNvSpPr/>
      </dsp:nvSpPr>
      <dsp:spPr>
        <a:xfrm>
          <a:off x="2268225" y="0"/>
          <a:ext cx="1887200" cy="5371670"/>
        </a:xfrm>
        <a:prstGeom prst="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14" tIns="79055" rIns="75314" bIns="79055" numCol="1" spcCol="1270" anchor="ctr" anchorCtr="0">
          <a:noAutofit/>
        </a:bodyPr>
        <a:lstStyle/>
        <a:p>
          <a:pPr marL="0" lvl="0" indent="0" algn="ctr" defTabSz="1244600">
            <a:lnSpc>
              <a:spcPct val="90000"/>
            </a:lnSpc>
            <a:spcBef>
              <a:spcPct val="0"/>
            </a:spcBef>
            <a:spcAft>
              <a:spcPct val="35000"/>
            </a:spcAft>
            <a:buNone/>
          </a:pPr>
          <a:r>
            <a:rPr lang="en-US" sz="2800" kern="1200" dirty="0"/>
            <a:t>Because Jesus had become central, Zacchaeus’s treatment of people and money were now taking their cues from Jesus.  </a:t>
          </a:r>
        </a:p>
      </dsp:txBody>
      <dsp:txXfrm>
        <a:off x="2268225" y="0"/>
        <a:ext cx="1887200" cy="5371670"/>
      </dsp:txXfrm>
    </dsp:sp>
    <dsp:sp modelId="{4A3D95ED-3F36-4B90-8461-9D8A13A7CABB}">
      <dsp:nvSpPr>
        <dsp:cNvPr id="0" name=""/>
        <dsp:cNvSpPr/>
      </dsp:nvSpPr>
      <dsp:spPr>
        <a:xfrm>
          <a:off x="8224250" y="2650507"/>
          <a:ext cx="322909" cy="91440"/>
        </a:xfrm>
        <a:custGeom>
          <a:avLst/>
          <a:gdLst/>
          <a:ahLst/>
          <a:cxnLst/>
          <a:rect l="0" t="0" r="0" b="0"/>
          <a:pathLst>
            <a:path>
              <a:moveTo>
                <a:pt x="0" y="45720"/>
              </a:moveTo>
              <a:lnTo>
                <a:pt x="322909" y="45720"/>
              </a:lnTo>
            </a:path>
          </a:pathLst>
        </a:custGeom>
        <a:noFill/>
        <a:ln w="6350" cap="flat" cmpd="sng" algn="ctr">
          <a:solidFill>
            <a:schemeClr val="accent2">
              <a:hueOff val="-1455363"/>
              <a:satOff val="-83928"/>
              <a:lumOff val="8628"/>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8376867" y="2694457"/>
        <a:ext cx="17675" cy="3538"/>
      </dsp:txXfrm>
    </dsp:sp>
    <dsp:sp modelId="{502EBD9D-9C77-420B-9CE7-ABB84050FC9A}">
      <dsp:nvSpPr>
        <dsp:cNvPr id="0" name=""/>
        <dsp:cNvSpPr/>
      </dsp:nvSpPr>
      <dsp:spPr>
        <a:xfrm>
          <a:off x="4507289" y="20701"/>
          <a:ext cx="3718760" cy="5351050"/>
        </a:xfrm>
        <a:prstGeom prst="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14" tIns="79055" rIns="75314" bIns="79055" numCol="1" spcCol="1270" anchor="t" anchorCtr="0">
          <a:noAutofit/>
        </a:bodyPr>
        <a:lstStyle/>
        <a:p>
          <a:pPr marL="0" lvl="0" indent="0" algn="l" defTabSz="1066800">
            <a:lnSpc>
              <a:spcPct val="90000"/>
            </a:lnSpc>
            <a:spcBef>
              <a:spcPct val="0"/>
            </a:spcBef>
            <a:spcAft>
              <a:spcPct val="35000"/>
            </a:spcAft>
            <a:buNone/>
          </a:pPr>
          <a:r>
            <a:rPr lang="en-US" sz="2400" kern="1200" dirty="0"/>
            <a:t>Questions:</a:t>
          </a:r>
        </a:p>
        <a:p>
          <a:pPr marL="228600" lvl="1" indent="-228600" algn="l" defTabSz="1066800">
            <a:lnSpc>
              <a:spcPct val="90000"/>
            </a:lnSpc>
            <a:spcBef>
              <a:spcPct val="0"/>
            </a:spcBef>
            <a:spcAft>
              <a:spcPct val="15000"/>
            </a:spcAft>
            <a:buChar char="•"/>
          </a:pPr>
          <a:r>
            <a:rPr lang="en-US" sz="2400" kern="1200" dirty="0"/>
            <a:t>What’s the most difficult part of this realignment?</a:t>
          </a:r>
        </a:p>
        <a:p>
          <a:pPr marL="228600" lvl="1" indent="-228600" algn="l" defTabSz="1066800">
            <a:lnSpc>
              <a:spcPct val="90000"/>
            </a:lnSpc>
            <a:spcBef>
              <a:spcPct val="0"/>
            </a:spcBef>
            <a:spcAft>
              <a:spcPct val="15000"/>
            </a:spcAft>
            <a:buChar char="•"/>
          </a:pPr>
          <a:r>
            <a:rPr lang="en-US" sz="2400" kern="1200" dirty="0"/>
            <a:t>What’s the most freeing part of approaching life with this new perspective?</a:t>
          </a:r>
        </a:p>
        <a:p>
          <a:pPr marL="228600" lvl="1" indent="-228600" algn="l" defTabSz="1066800">
            <a:lnSpc>
              <a:spcPct val="90000"/>
            </a:lnSpc>
            <a:spcBef>
              <a:spcPct val="0"/>
            </a:spcBef>
            <a:spcAft>
              <a:spcPct val="15000"/>
            </a:spcAft>
            <a:buChar char="•"/>
          </a:pPr>
          <a:r>
            <a:rPr lang="en-US" sz="2400" kern="1200" dirty="0"/>
            <a:t>Take a few minutes to read Luke 18:18-23.  Discuss what you think was going on in the ruler’s heart that kept him from obeying Jesus’ challenge. </a:t>
          </a:r>
        </a:p>
      </dsp:txBody>
      <dsp:txXfrm>
        <a:off x="4507289" y="20701"/>
        <a:ext cx="3718760" cy="5351050"/>
      </dsp:txXfrm>
    </dsp:sp>
    <dsp:sp modelId="{72A3C8CE-8081-4F56-8C62-22037D21292C}">
      <dsp:nvSpPr>
        <dsp:cNvPr id="0" name=""/>
        <dsp:cNvSpPr/>
      </dsp:nvSpPr>
      <dsp:spPr>
        <a:xfrm>
          <a:off x="8579559" y="5204"/>
          <a:ext cx="3551044" cy="5382045"/>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14" tIns="79055" rIns="75314" bIns="79055" numCol="1" spcCol="1270" anchor="ctr" anchorCtr="0">
          <a:noAutofit/>
        </a:bodyPr>
        <a:lstStyle/>
        <a:p>
          <a:pPr marL="0" lvl="0" indent="0" algn="ctr" defTabSz="1244600">
            <a:lnSpc>
              <a:spcPct val="90000"/>
            </a:lnSpc>
            <a:spcBef>
              <a:spcPct val="0"/>
            </a:spcBef>
            <a:spcAft>
              <a:spcPct val="35000"/>
            </a:spcAft>
            <a:buNone/>
          </a:pPr>
          <a:r>
            <a:rPr lang="en-US" sz="2800" kern="1200" dirty="0"/>
            <a:t>Jesus saw the ruler’s heart and asked if he’d be willing to get rid of his money and reorient his entire life.  The man went away sad because he didn’t want the decisions, he mad with his money to revolve around Jesus.  Because his money was central, the ruler saw Jesus as secondary. </a:t>
          </a:r>
        </a:p>
      </dsp:txBody>
      <dsp:txXfrm>
        <a:off x="8579559" y="5204"/>
        <a:ext cx="3551044" cy="53820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BB4948-103B-4B5B-93BA-B661C630AF1D}">
      <dsp:nvSpPr>
        <dsp:cNvPr id="0" name=""/>
        <dsp:cNvSpPr/>
      </dsp:nvSpPr>
      <dsp:spPr>
        <a:xfrm>
          <a:off x="0" y="60819"/>
          <a:ext cx="6589260" cy="16287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Personal Study</a:t>
          </a:r>
        </a:p>
      </dsp:txBody>
      <dsp:txXfrm>
        <a:off x="79508" y="140327"/>
        <a:ext cx="6430244" cy="1469715"/>
      </dsp:txXfrm>
    </dsp:sp>
    <dsp:sp modelId="{57C4D6E1-6FA9-415D-8AD7-52CD26633401}">
      <dsp:nvSpPr>
        <dsp:cNvPr id="0" name=""/>
        <dsp:cNvSpPr/>
      </dsp:nvSpPr>
      <dsp:spPr>
        <a:xfrm>
          <a:off x="0" y="1807630"/>
          <a:ext cx="6589260" cy="1628731"/>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Read and interact with “Central to My Identity”</a:t>
          </a:r>
        </a:p>
      </dsp:txBody>
      <dsp:txXfrm>
        <a:off x="79508" y="1887138"/>
        <a:ext cx="6430244" cy="1469715"/>
      </dsp:txXfrm>
    </dsp:sp>
    <dsp:sp modelId="{39A2D1CE-7E25-4E6A-B9B1-0C24B872B37D}">
      <dsp:nvSpPr>
        <dsp:cNvPr id="0" name=""/>
        <dsp:cNvSpPr/>
      </dsp:nvSpPr>
      <dsp:spPr>
        <a:xfrm>
          <a:off x="0" y="3554442"/>
          <a:ext cx="6589260" cy="162873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US" sz="4100" kern="1200"/>
            <a:t>Read and interact with “Central to What I Do”</a:t>
          </a:r>
        </a:p>
      </dsp:txBody>
      <dsp:txXfrm>
        <a:off x="79508" y="3633950"/>
        <a:ext cx="6430244" cy="146971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6286B-D378-4E9D-A5B2-B08C324B1F6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7BB8EA-9AAD-7D44-B0E5-B21F4F88A6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CBB07E-4A96-82F4-07C3-1E544ED95921}"/>
              </a:ext>
            </a:extLst>
          </p:cNvPr>
          <p:cNvSpPr>
            <a:spLocks noGrp="1"/>
          </p:cNvSpPr>
          <p:nvPr>
            <p:ph type="dt" sz="half" idx="10"/>
          </p:nvPr>
        </p:nvSpPr>
        <p:spPr/>
        <p:txBody>
          <a:bodyPr/>
          <a:lstStyle/>
          <a:p>
            <a:fld id="{3547AC89-7401-4BAF-A9EA-DCDB31852F25}" type="datetimeFigureOut">
              <a:rPr lang="en-US" smtClean="0"/>
              <a:t>1/12/2025</a:t>
            </a:fld>
            <a:endParaRPr lang="en-US"/>
          </a:p>
        </p:txBody>
      </p:sp>
      <p:sp>
        <p:nvSpPr>
          <p:cNvPr id="5" name="Footer Placeholder 4">
            <a:extLst>
              <a:ext uri="{FF2B5EF4-FFF2-40B4-BE49-F238E27FC236}">
                <a16:creationId xmlns:a16="http://schemas.microsoft.com/office/drawing/2014/main" id="{E6661F9B-949D-C168-CFDB-297337556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F3CDD8-7979-65D4-0F35-2A7AE2FCCA29}"/>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48707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CFBD-3E48-513F-C3B1-D16060C14EA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1FA001-6CD7-BBFE-EF69-500D4F87FE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35ACFF-5656-5B98-91BF-BE5E8CBB65A6}"/>
              </a:ext>
            </a:extLst>
          </p:cNvPr>
          <p:cNvSpPr>
            <a:spLocks noGrp="1"/>
          </p:cNvSpPr>
          <p:nvPr>
            <p:ph type="dt" sz="half" idx="10"/>
          </p:nvPr>
        </p:nvSpPr>
        <p:spPr/>
        <p:txBody>
          <a:bodyPr/>
          <a:lstStyle/>
          <a:p>
            <a:fld id="{3547AC89-7401-4BAF-A9EA-DCDB31852F25}" type="datetimeFigureOut">
              <a:rPr lang="en-US" smtClean="0"/>
              <a:t>1/12/2025</a:t>
            </a:fld>
            <a:endParaRPr lang="en-US"/>
          </a:p>
        </p:txBody>
      </p:sp>
      <p:sp>
        <p:nvSpPr>
          <p:cNvPr id="5" name="Footer Placeholder 4">
            <a:extLst>
              <a:ext uri="{FF2B5EF4-FFF2-40B4-BE49-F238E27FC236}">
                <a16:creationId xmlns:a16="http://schemas.microsoft.com/office/drawing/2014/main" id="{96505666-6D5A-021D-017F-EFC09CBE3F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6E867-F3A9-3DD5-66A6-05088ACE3953}"/>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921929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582E2-D077-4203-488B-5B98C15DB45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384DDA-9E45-32AC-806F-233ECBA9B7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B3EF5D-F536-23C0-9BF3-1E4DDCB6AADC}"/>
              </a:ext>
            </a:extLst>
          </p:cNvPr>
          <p:cNvSpPr>
            <a:spLocks noGrp="1"/>
          </p:cNvSpPr>
          <p:nvPr>
            <p:ph type="dt" sz="half" idx="10"/>
          </p:nvPr>
        </p:nvSpPr>
        <p:spPr/>
        <p:txBody>
          <a:bodyPr/>
          <a:lstStyle/>
          <a:p>
            <a:fld id="{3547AC89-7401-4BAF-A9EA-DCDB31852F25}" type="datetimeFigureOut">
              <a:rPr lang="en-US" smtClean="0"/>
              <a:t>1/12/2025</a:t>
            </a:fld>
            <a:endParaRPr lang="en-US"/>
          </a:p>
        </p:txBody>
      </p:sp>
      <p:sp>
        <p:nvSpPr>
          <p:cNvPr id="5" name="Footer Placeholder 4">
            <a:extLst>
              <a:ext uri="{FF2B5EF4-FFF2-40B4-BE49-F238E27FC236}">
                <a16:creationId xmlns:a16="http://schemas.microsoft.com/office/drawing/2014/main" id="{705C3561-BD11-A620-C589-AF3E81DC95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C38A0-83E4-0BD2-74B7-72EC940AD4EB}"/>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056838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FBC74-05C4-9065-E5F3-52804BFD2B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1DEAEB-7FD3-E9F9-31DC-298A7FAE5D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EBE41-868E-C7DB-F49E-BB6A9A0615D7}"/>
              </a:ext>
            </a:extLst>
          </p:cNvPr>
          <p:cNvSpPr>
            <a:spLocks noGrp="1"/>
          </p:cNvSpPr>
          <p:nvPr>
            <p:ph type="dt" sz="half" idx="10"/>
          </p:nvPr>
        </p:nvSpPr>
        <p:spPr/>
        <p:txBody>
          <a:bodyPr/>
          <a:lstStyle/>
          <a:p>
            <a:fld id="{3547AC89-7401-4BAF-A9EA-DCDB31852F25}" type="datetimeFigureOut">
              <a:rPr lang="en-US" smtClean="0"/>
              <a:t>1/12/2025</a:t>
            </a:fld>
            <a:endParaRPr lang="en-US"/>
          </a:p>
        </p:txBody>
      </p:sp>
      <p:sp>
        <p:nvSpPr>
          <p:cNvPr id="5" name="Footer Placeholder 4">
            <a:extLst>
              <a:ext uri="{FF2B5EF4-FFF2-40B4-BE49-F238E27FC236}">
                <a16:creationId xmlns:a16="http://schemas.microsoft.com/office/drawing/2014/main" id="{EBDFA625-8C9B-D902-C811-F7D3A06721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2BFF1-7DAE-AC9D-EC29-6CC621802134}"/>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51850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325F3-4CB8-C4F5-4097-1F353966E9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891BF8B-C42C-72F6-C309-9C99225048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75C0B2B-BAB4-492E-4FA8-4762D87AEF6D}"/>
              </a:ext>
            </a:extLst>
          </p:cNvPr>
          <p:cNvSpPr>
            <a:spLocks noGrp="1"/>
          </p:cNvSpPr>
          <p:nvPr>
            <p:ph type="dt" sz="half" idx="10"/>
          </p:nvPr>
        </p:nvSpPr>
        <p:spPr/>
        <p:txBody>
          <a:bodyPr/>
          <a:lstStyle/>
          <a:p>
            <a:fld id="{3547AC89-7401-4BAF-A9EA-DCDB31852F25}" type="datetimeFigureOut">
              <a:rPr lang="en-US" smtClean="0"/>
              <a:t>1/12/2025</a:t>
            </a:fld>
            <a:endParaRPr lang="en-US"/>
          </a:p>
        </p:txBody>
      </p:sp>
      <p:sp>
        <p:nvSpPr>
          <p:cNvPr id="5" name="Footer Placeholder 4">
            <a:extLst>
              <a:ext uri="{FF2B5EF4-FFF2-40B4-BE49-F238E27FC236}">
                <a16:creationId xmlns:a16="http://schemas.microsoft.com/office/drawing/2014/main" id="{3E2EFC15-DDB9-B894-0654-02F218631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70F013-1495-32C2-DE36-E39ACF75E9DE}"/>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1526209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759E5-9994-A26D-0AA8-84AAEABE12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6A3CA4D-F0EF-4E4B-922F-4FB1827E980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73028B-5026-2B7C-5420-423C73E424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62524C-61D4-A0A4-BA94-8221818DEB5C}"/>
              </a:ext>
            </a:extLst>
          </p:cNvPr>
          <p:cNvSpPr>
            <a:spLocks noGrp="1"/>
          </p:cNvSpPr>
          <p:nvPr>
            <p:ph type="dt" sz="half" idx="10"/>
          </p:nvPr>
        </p:nvSpPr>
        <p:spPr/>
        <p:txBody>
          <a:bodyPr/>
          <a:lstStyle/>
          <a:p>
            <a:fld id="{3547AC89-7401-4BAF-A9EA-DCDB31852F25}" type="datetimeFigureOut">
              <a:rPr lang="en-US" smtClean="0"/>
              <a:t>1/12/2025</a:t>
            </a:fld>
            <a:endParaRPr lang="en-US"/>
          </a:p>
        </p:txBody>
      </p:sp>
      <p:sp>
        <p:nvSpPr>
          <p:cNvPr id="6" name="Footer Placeholder 5">
            <a:extLst>
              <a:ext uri="{FF2B5EF4-FFF2-40B4-BE49-F238E27FC236}">
                <a16:creationId xmlns:a16="http://schemas.microsoft.com/office/drawing/2014/main" id="{8F6C28BB-2142-028B-CE2A-E6F39B259C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BBE3B-2AFE-8D45-7CA0-ED7B15A16DAF}"/>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3658553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33080-CF51-0A0D-ED7E-4EE8827FCD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1BB6F6-A231-9B12-7D01-4CE011764C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0164549-DA73-78B5-C20F-C5D8F8EAF42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79D190-B96C-FF3D-950E-75C3FAF84B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4703A4-1C9F-2993-F711-E110A2975C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A9BD6F-1486-40D8-8C25-BA9821B23C91}"/>
              </a:ext>
            </a:extLst>
          </p:cNvPr>
          <p:cNvSpPr>
            <a:spLocks noGrp="1"/>
          </p:cNvSpPr>
          <p:nvPr>
            <p:ph type="dt" sz="half" idx="10"/>
          </p:nvPr>
        </p:nvSpPr>
        <p:spPr/>
        <p:txBody>
          <a:bodyPr/>
          <a:lstStyle/>
          <a:p>
            <a:fld id="{3547AC89-7401-4BAF-A9EA-DCDB31852F25}" type="datetimeFigureOut">
              <a:rPr lang="en-US" smtClean="0"/>
              <a:t>1/12/2025</a:t>
            </a:fld>
            <a:endParaRPr lang="en-US"/>
          </a:p>
        </p:txBody>
      </p:sp>
      <p:sp>
        <p:nvSpPr>
          <p:cNvPr id="8" name="Footer Placeholder 7">
            <a:extLst>
              <a:ext uri="{FF2B5EF4-FFF2-40B4-BE49-F238E27FC236}">
                <a16:creationId xmlns:a16="http://schemas.microsoft.com/office/drawing/2014/main" id="{58A372AC-FF56-84D6-4DC8-175C6A4D6E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EDC60BF-3F49-9EF6-84ED-628694721129}"/>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695141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665B7-B76D-223E-0A05-0F7B36ED99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0C98A8-5972-9C4A-5CBC-DA0B75D8A316}"/>
              </a:ext>
            </a:extLst>
          </p:cNvPr>
          <p:cNvSpPr>
            <a:spLocks noGrp="1"/>
          </p:cNvSpPr>
          <p:nvPr>
            <p:ph type="dt" sz="half" idx="10"/>
          </p:nvPr>
        </p:nvSpPr>
        <p:spPr/>
        <p:txBody>
          <a:bodyPr/>
          <a:lstStyle/>
          <a:p>
            <a:fld id="{3547AC89-7401-4BAF-A9EA-DCDB31852F25}" type="datetimeFigureOut">
              <a:rPr lang="en-US" smtClean="0"/>
              <a:t>1/12/2025</a:t>
            </a:fld>
            <a:endParaRPr lang="en-US"/>
          </a:p>
        </p:txBody>
      </p:sp>
      <p:sp>
        <p:nvSpPr>
          <p:cNvPr id="4" name="Footer Placeholder 3">
            <a:extLst>
              <a:ext uri="{FF2B5EF4-FFF2-40B4-BE49-F238E27FC236}">
                <a16:creationId xmlns:a16="http://schemas.microsoft.com/office/drawing/2014/main" id="{5E7E1862-B54D-76A6-9A6A-0FE733122E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D2E59C-C420-CF14-E36E-9D8BAC6824E3}"/>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1054396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DD8771-445F-FC95-731F-59D0C8551342}"/>
              </a:ext>
            </a:extLst>
          </p:cNvPr>
          <p:cNvSpPr>
            <a:spLocks noGrp="1"/>
          </p:cNvSpPr>
          <p:nvPr>
            <p:ph type="dt" sz="half" idx="10"/>
          </p:nvPr>
        </p:nvSpPr>
        <p:spPr/>
        <p:txBody>
          <a:bodyPr/>
          <a:lstStyle/>
          <a:p>
            <a:fld id="{3547AC89-7401-4BAF-A9EA-DCDB31852F25}" type="datetimeFigureOut">
              <a:rPr lang="en-US" smtClean="0"/>
              <a:t>1/12/2025</a:t>
            </a:fld>
            <a:endParaRPr lang="en-US"/>
          </a:p>
        </p:txBody>
      </p:sp>
      <p:sp>
        <p:nvSpPr>
          <p:cNvPr id="3" name="Footer Placeholder 2">
            <a:extLst>
              <a:ext uri="{FF2B5EF4-FFF2-40B4-BE49-F238E27FC236}">
                <a16:creationId xmlns:a16="http://schemas.microsoft.com/office/drawing/2014/main" id="{64FFCB9A-9FE6-AB8D-983E-3C35B4EB65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6822631-EFD7-9262-57EF-57EA5D02A091}"/>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372499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8F3FC-B7FC-1C65-6C65-5B10F9246F1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8FAEC3-7106-E029-9F15-AA21DF34D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50497B-7955-BAB4-4699-E16B56DCFE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5B8E2-8A43-A80C-66A6-311A56173840}"/>
              </a:ext>
            </a:extLst>
          </p:cNvPr>
          <p:cNvSpPr>
            <a:spLocks noGrp="1"/>
          </p:cNvSpPr>
          <p:nvPr>
            <p:ph type="dt" sz="half" idx="10"/>
          </p:nvPr>
        </p:nvSpPr>
        <p:spPr/>
        <p:txBody>
          <a:bodyPr/>
          <a:lstStyle/>
          <a:p>
            <a:fld id="{3547AC89-7401-4BAF-A9EA-DCDB31852F25}" type="datetimeFigureOut">
              <a:rPr lang="en-US" smtClean="0"/>
              <a:t>1/12/2025</a:t>
            </a:fld>
            <a:endParaRPr lang="en-US"/>
          </a:p>
        </p:txBody>
      </p:sp>
      <p:sp>
        <p:nvSpPr>
          <p:cNvPr id="6" name="Footer Placeholder 5">
            <a:extLst>
              <a:ext uri="{FF2B5EF4-FFF2-40B4-BE49-F238E27FC236}">
                <a16:creationId xmlns:a16="http://schemas.microsoft.com/office/drawing/2014/main" id="{388A8C35-0753-A716-2DE7-81378F437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418177-1668-FB54-F71B-E5CF4A2E9E24}"/>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2857566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9FBB-47D4-72E8-3A46-B9703018035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B66C3AC-F5B2-0608-213B-FDBAACFBAC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0E26AC-58B7-BAD4-A6EB-89D229AD2B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35DD5C-0078-FE3B-21EF-BA411A6EE94A}"/>
              </a:ext>
            </a:extLst>
          </p:cNvPr>
          <p:cNvSpPr>
            <a:spLocks noGrp="1"/>
          </p:cNvSpPr>
          <p:nvPr>
            <p:ph type="dt" sz="half" idx="10"/>
          </p:nvPr>
        </p:nvSpPr>
        <p:spPr/>
        <p:txBody>
          <a:bodyPr/>
          <a:lstStyle/>
          <a:p>
            <a:fld id="{3547AC89-7401-4BAF-A9EA-DCDB31852F25}" type="datetimeFigureOut">
              <a:rPr lang="en-US" smtClean="0"/>
              <a:t>1/12/2025</a:t>
            </a:fld>
            <a:endParaRPr lang="en-US"/>
          </a:p>
        </p:txBody>
      </p:sp>
      <p:sp>
        <p:nvSpPr>
          <p:cNvPr id="6" name="Footer Placeholder 5">
            <a:extLst>
              <a:ext uri="{FF2B5EF4-FFF2-40B4-BE49-F238E27FC236}">
                <a16:creationId xmlns:a16="http://schemas.microsoft.com/office/drawing/2014/main" id="{DEB2E7F3-F374-4A83-D03F-33F146904A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CF7CE2-643E-59CD-9AAB-FA9428A72653}"/>
              </a:ext>
            </a:extLst>
          </p:cNvPr>
          <p:cNvSpPr>
            <a:spLocks noGrp="1"/>
          </p:cNvSpPr>
          <p:nvPr>
            <p:ph type="sldNum" sz="quarter" idx="12"/>
          </p:nvPr>
        </p:nvSpPr>
        <p:spPr/>
        <p:txBody>
          <a:bodyPr/>
          <a:lstStyle/>
          <a:p>
            <a:fld id="{4AC0901E-14F5-47C1-8AB9-5141BE04943F}" type="slidenum">
              <a:rPr lang="en-US" smtClean="0"/>
              <a:t>‹#›</a:t>
            </a:fld>
            <a:endParaRPr lang="en-US"/>
          </a:p>
        </p:txBody>
      </p:sp>
    </p:spTree>
    <p:extLst>
      <p:ext uri="{BB962C8B-B14F-4D97-AF65-F5344CB8AC3E}">
        <p14:creationId xmlns:p14="http://schemas.microsoft.com/office/powerpoint/2010/main" val="4270007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0D03B1-F2D6-5F9A-3865-AD72CA59D9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38AFB5-A0D0-B8C2-EB17-625D6A5666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274B1-E2D5-0018-E78A-EE44806E98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47AC89-7401-4BAF-A9EA-DCDB31852F25}" type="datetimeFigureOut">
              <a:rPr lang="en-US" smtClean="0"/>
              <a:t>1/12/2025</a:t>
            </a:fld>
            <a:endParaRPr lang="en-US"/>
          </a:p>
        </p:txBody>
      </p:sp>
      <p:sp>
        <p:nvSpPr>
          <p:cNvPr id="5" name="Footer Placeholder 4">
            <a:extLst>
              <a:ext uri="{FF2B5EF4-FFF2-40B4-BE49-F238E27FC236}">
                <a16:creationId xmlns:a16="http://schemas.microsoft.com/office/drawing/2014/main" id="{82E31F93-547B-1379-9B0F-981F78A6C8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9AB50D-DE12-7670-B77E-C3A61A33A3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0901E-14F5-47C1-8AB9-5141BE04943F}" type="slidenum">
              <a:rPr lang="en-US" smtClean="0"/>
              <a:t>‹#›</a:t>
            </a:fld>
            <a:endParaRPr lang="en-US"/>
          </a:p>
        </p:txBody>
      </p:sp>
    </p:spTree>
    <p:extLst>
      <p:ext uri="{BB962C8B-B14F-4D97-AF65-F5344CB8AC3E}">
        <p14:creationId xmlns:p14="http://schemas.microsoft.com/office/powerpoint/2010/main" val="22902139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lifeway.com/en/shop/disciples-path?intcmp=DisciplesPathStories-Logo-Overview-20161018"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pMKen3393yg?feature=oembed" TargetMode="Externa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2.xml"/><Relationship Id="rId1" Type="http://schemas.openxmlformats.org/officeDocument/2006/relationships/video" Target="https://www.youtube.com/embed/QY7tVGFQVLw?feature=oembed"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biblegateway.com/passage/?search=luke%2023&amp;version=NIV#fen-NIV-25982e"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sv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0D_7CEB2796.xml"/><Relationship Id="rId2" Type="http://schemas.openxmlformats.org/officeDocument/2006/relationships/slideLayout" Target="../slideLayouts/slideLayout2.xml"/><Relationship Id="rId1" Type="http://schemas.openxmlformats.org/officeDocument/2006/relationships/video" Target="https://www.youtube.com/embed/jFoGnT8AeOk?feature=oembed" TargetMode="External"/><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5C85BDAD-F66D-4B61-B9E1-7BACDE7C7048}"/>
              </a:ext>
            </a:extLst>
          </p:cNvPr>
          <p:cNvSpPr>
            <a:spLocks noChangeArrowheads="1"/>
          </p:cNvSpPr>
          <p:nvPr/>
        </p:nvSpPr>
        <p:spPr bwMode="auto">
          <a:xfrm>
            <a:off x="0" y="40749"/>
            <a:ext cx="12192000" cy="681725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sng" strike="noStrike" cap="none" normalizeH="0" baseline="0" dirty="0">
                <a:ln>
                  <a:noFill/>
                </a:ln>
                <a:solidFill>
                  <a:srgbClr val="0081C9"/>
                </a:solidFill>
                <a:effectLst/>
                <a:latin typeface="myriad-pro"/>
              </a:rPr>
              <a:t>  </a:t>
            </a:r>
            <a:r>
              <a:rPr kumimoji="0" lang="en-US" altLang="en-US" sz="4100" b="0" i="0" u="sng" strike="noStrike" cap="none" normalizeH="0" baseline="0" dirty="0">
                <a:ln>
                  <a:noFill/>
                </a:ln>
                <a:solidFill>
                  <a:srgbClr val="0081C9"/>
                </a:solidFill>
                <a:effectLst/>
                <a:latin typeface="myriad-pro"/>
              </a:rPr>
              <a:t>                             </a:t>
            </a:r>
            <a:endParaRPr kumimoji="0" lang="en-US" altLang="en-US" sz="1200" b="0" i="0" u="none" strike="noStrike" cap="none" normalizeH="0" baseline="0" dirty="0">
              <a:ln>
                <a:noFill/>
              </a:ln>
              <a:solidFill>
                <a:srgbClr val="000000"/>
              </a:solidFill>
              <a:effectLst/>
              <a:latin typeface="myriad-pro"/>
            </a:endParaRPr>
          </a:p>
          <a:p>
            <a:pPr marL="0" marR="0" lvl="0" indent="0" algn="r" defTabSz="914400" rtl="0" eaLnBrk="0" fontAlgn="base" latinLnBrk="0" hangingPunct="0">
              <a:lnSpc>
                <a:spcPct val="100000"/>
              </a:lnSpc>
              <a:spcBef>
                <a:spcPct val="0"/>
              </a:spcBef>
              <a:spcAft>
                <a:spcPct val="0"/>
              </a:spcAft>
              <a:buClrTx/>
              <a:buSzTx/>
              <a:tabLst/>
            </a:pPr>
            <a:r>
              <a:rPr kumimoji="0" lang="en-US" altLang="en-US" sz="2400" b="0" i="0" u="none" strike="noStrike" cap="none" normalizeH="0" baseline="0" dirty="0">
                <a:ln>
                  <a:noFill/>
                </a:ln>
                <a:solidFill>
                  <a:srgbClr val="000000"/>
                </a:solidFill>
                <a:effectLst/>
                <a:latin typeface="myriad-pro"/>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a:ln>
                <a:noFill/>
              </a:ln>
              <a:solidFill>
                <a:srgbClr val="000000"/>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inherit"/>
              </a:rPr>
              <a:t>THE STORY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yriad-pro"/>
              </a:rPr>
              <a:t>The Disciples Path series was created by </a:t>
            </a:r>
            <a:r>
              <a:rPr kumimoji="0" lang="en-US" altLang="en-US" sz="2400" b="1" i="0" u="none" strike="noStrike" cap="none" normalizeH="0" baseline="0" dirty="0">
                <a:ln>
                  <a:noFill/>
                </a:ln>
                <a:solidFill>
                  <a:srgbClr val="FF0000"/>
                </a:solidFill>
                <a:effectLst/>
                <a:latin typeface="myriad-pro"/>
              </a:rPr>
              <a:t>disciple-makers for disciple-makers</a:t>
            </a:r>
            <a:r>
              <a:rPr kumimoji="0" lang="en-US" altLang="en-US" sz="2400" b="0" i="0" u="none" strike="noStrike" cap="none" normalizeH="0" baseline="0" dirty="0">
                <a:ln>
                  <a:noFill/>
                </a:ln>
                <a:solidFill>
                  <a:srgbClr val="000000"/>
                </a:solidFill>
                <a:effectLst/>
                <a:latin typeface="myriad-pro"/>
              </a:rPr>
              <a:t>. We recruited 14 disciple-making church leaders to think through </a:t>
            </a:r>
            <a:r>
              <a:rPr kumimoji="0" lang="en-US" altLang="en-US" sz="2400" b="1" i="0" u="none" strike="noStrike" cap="none" normalizeH="0" baseline="0" dirty="0">
                <a:ln>
                  <a:noFill/>
                </a:ln>
                <a:solidFill>
                  <a:srgbClr val="FF0000"/>
                </a:solidFill>
                <a:effectLst/>
                <a:latin typeface="myriad-pro"/>
              </a:rPr>
              <a:t>how to instill the doctrines</a:t>
            </a:r>
            <a:r>
              <a:rPr kumimoji="0" lang="en-US" altLang="en-US" sz="2400" b="0" i="0" u="none" strike="noStrike" cap="none" normalizeH="0" baseline="0" dirty="0">
                <a:ln>
                  <a:noFill/>
                </a:ln>
                <a:solidFill>
                  <a:srgbClr val="000000"/>
                </a:solidFill>
                <a:effectLst/>
                <a:latin typeface="myriad-pro"/>
              </a:rPr>
              <a:t>, </a:t>
            </a:r>
            <a:r>
              <a:rPr kumimoji="0" lang="en-US" altLang="en-US" sz="2400" b="1" i="0" u="none" strike="noStrike" cap="none" normalizeH="0" baseline="0" dirty="0">
                <a:ln>
                  <a:noFill/>
                </a:ln>
                <a:solidFill>
                  <a:srgbClr val="FF0000"/>
                </a:solidFill>
                <a:effectLst/>
                <a:latin typeface="myriad-pro"/>
              </a:rPr>
              <a:t>biblical understandings</a:t>
            </a:r>
            <a:r>
              <a:rPr kumimoji="0" lang="en-US" altLang="en-US" sz="2400" b="0" i="0" u="none" strike="noStrike" cap="none" normalizeH="0" baseline="0" dirty="0">
                <a:ln>
                  <a:noFill/>
                </a:ln>
                <a:solidFill>
                  <a:srgbClr val="000000"/>
                </a:solidFill>
                <a:effectLst/>
                <a:latin typeface="myriad-pro"/>
              </a:rPr>
              <a:t>, </a:t>
            </a:r>
            <a:r>
              <a:rPr kumimoji="0" lang="en-US" altLang="en-US" sz="2400" b="1" i="0" u="none" strike="noStrike" cap="none" normalizeH="0" baseline="0" dirty="0">
                <a:ln>
                  <a:noFill/>
                </a:ln>
                <a:solidFill>
                  <a:srgbClr val="FF0000"/>
                </a:solidFill>
                <a:effectLst/>
                <a:latin typeface="myriad-pro"/>
              </a:rPr>
              <a:t>principles</a:t>
            </a:r>
            <a:r>
              <a:rPr kumimoji="0" lang="en-US" altLang="en-US" sz="2400" b="0" i="0" u="none" strike="noStrike" cap="none" normalizeH="0" baseline="0" dirty="0">
                <a:ln>
                  <a:noFill/>
                </a:ln>
                <a:solidFill>
                  <a:srgbClr val="000000"/>
                </a:solidFill>
                <a:effectLst/>
                <a:latin typeface="myriad-pro"/>
              </a:rPr>
              <a:t>, </a:t>
            </a:r>
            <a:r>
              <a:rPr kumimoji="0" lang="en-US" altLang="en-US" sz="2400" b="1" i="0" u="none" strike="noStrike" cap="none" normalizeH="0" baseline="0" dirty="0">
                <a:ln>
                  <a:noFill/>
                </a:ln>
                <a:solidFill>
                  <a:srgbClr val="FF0000"/>
                </a:solidFill>
                <a:effectLst/>
                <a:latin typeface="myriad-pro"/>
              </a:rPr>
              <a:t>and practices of discipleship </a:t>
            </a:r>
            <a:r>
              <a:rPr kumimoji="0" lang="en-US" altLang="en-US" sz="2400" b="0" i="0" u="none" strike="noStrike" cap="none" normalizeH="0" baseline="0" dirty="0">
                <a:ln>
                  <a:noFill/>
                </a:ln>
                <a:solidFill>
                  <a:srgbClr val="000000"/>
                </a:solidFill>
                <a:effectLst/>
                <a:highlight>
                  <a:srgbClr val="FFFF00"/>
                </a:highlight>
                <a:latin typeface="myriad-pro"/>
              </a:rPr>
              <a:t>with the end of making disciples who would make disciples</a:t>
            </a:r>
            <a:r>
              <a:rPr kumimoji="0" lang="en-US" altLang="en-US" sz="2400" b="0" i="0" u="none" strike="noStrike" cap="none" normalizeH="0" baseline="0" dirty="0">
                <a:ln>
                  <a:noFill/>
                </a:ln>
                <a:solidFill>
                  <a:srgbClr val="000000"/>
                </a:solidFill>
                <a:effectLst/>
                <a:latin typeface="myriad-pro"/>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myriad-pro"/>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400" dirty="0">
                <a:solidFill>
                  <a:srgbClr val="000000"/>
                </a:solidFill>
                <a:latin typeface="myriad-pro"/>
              </a:rPr>
              <a:t>The </a:t>
            </a:r>
            <a:r>
              <a:rPr kumimoji="0" lang="en-US" altLang="en-US" sz="2400" b="0" i="0" u="none" strike="noStrike" cap="none" normalizeH="0" baseline="0" dirty="0">
                <a:ln>
                  <a:noFill/>
                </a:ln>
                <a:solidFill>
                  <a:srgbClr val="000000"/>
                </a:solidFill>
                <a:effectLst/>
                <a:latin typeface="myriad-pro"/>
              </a:rPr>
              <a:t>experts did much more than simply define the principles and practices that would be utilized. They determined the studies to create, the sessions to include, and the format to use. And, to </a:t>
            </a:r>
            <a:r>
              <a:rPr kumimoji="0" lang="en-US" altLang="en-US" sz="2400" b="1" i="0" u="none" strike="noStrike" cap="none" normalizeH="0" baseline="0" dirty="0">
                <a:ln>
                  <a:noFill/>
                </a:ln>
                <a:solidFill>
                  <a:srgbClr val="FF0000"/>
                </a:solidFill>
                <a:effectLst/>
                <a:latin typeface="myriad-pro"/>
              </a:rPr>
              <a:t>ensure consistency and to preserve the passion</a:t>
            </a:r>
            <a:r>
              <a:rPr kumimoji="0" lang="en-US" altLang="en-US" sz="2400" b="0" i="0" u="none" strike="noStrike" cap="none" normalizeH="0" baseline="0" dirty="0">
                <a:ln>
                  <a:noFill/>
                </a:ln>
                <a:solidFill>
                  <a:srgbClr val="000000"/>
                </a:solidFill>
                <a:effectLst/>
                <a:latin typeface="myriad-pro"/>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yriad-pro"/>
              </a:rPr>
              <a:t>The outcome is a series of studies that, </a:t>
            </a:r>
            <a:r>
              <a:rPr kumimoji="0" lang="en-US" altLang="en-US" sz="2400" b="0" i="1" u="sng" strike="noStrike" cap="none" normalizeH="0" baseline="0" dirty="0">
                <a:ln>
                  <a:noFill/>
                </a:ln>
                <a:solidFill>
                  <a:srgbClr val="000000"/>
                </a:solidFill>
                <a:effectLst>
                  <a:outerShdw blurRad="38100" dist="38100" dir="2700000" algn="tl">
                    <a:srgbClr val="000000">
                      <a:alpha val="43137"/>
                    </a:srgbClr>
                  </a:outerShdw>
                </a:effectLst>
                <a:latin typeface="myriad-pro"/>
              </a:rPr>
              <a:t>when used as suggested</a:t>
            </a:r>
            <a:r>
              <a:rPr kumimoji="0" lang="en-US" altLang="en-US" sz="2400" b="0" i="0" u="none" strike="noStrike" cap="none" normalizeH="0" baseline="0" dirty="0">
                <a:ln>
                  <a:noFill/>
                </a:ln>
                <a:solidFill>
                  <a:srgbClr val="000000"/>
                </a:solidFill>
                <a:effectLst/>
                <a:latin typeface="myriad-pro"/>
              </a:rPr>
              <a:t>, is a powerful tool in the hands of anyone willing to disciple another believer.</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000000"/>
              </a:solidFill>
              <a:latin typeface="myriad-pr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000000"/>
              </a:solidFill>
              <a:effectLst/>
              <a:latin typeface="myriad-pr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2">
            <a:hlinkClick r:id="rId2"/>
            <a:extLst>
              <a:ext uri="{FF2B5EF4-FFF2-40B4-BE49-F238E27FC236}">
                <a16:creationId xmlns:a16="http://schemas.microsoft.com/office/drawing/2014/main" id="{B966435E-E997-488F-85E9-DF74370E50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1516" y="357352"/>
            <a:ext cx="4526989" cy="158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929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The Beginning: First Steps for New Disciples Workbook">
            <a:extLst>
              <a:ext uri="{FF2B5EF4-FFF2-40B4-BE49-F238E27FC236}">
                <a16:creationId xmlns:a16="http://schemas.microsoft.com/office/drawing/2014/main" id="{51B4B2FE-A9ED-5F21-2E2A-ABBC694272D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16584" y="643467"/>
            <a:ext cx="4345431" cy="557106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entrality of Christ">
            <a:extLst>
              <a:ext uri="{FF2B5EF4-FFF2-40B4-BE49-F238E27FC236}">
                <a16:creationId xmlns:a16="http://schemas.microsoft.com/office/drawing/2014/main" id="{0BD672BF-D4BD-0A22-B128-5CBF862915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6256865" y="1447179"/>
            <a:ext cx="5291667" cy="396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935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BE321-E48C-7226-F9E5-7D22D4B445CE}"/>
              </a:ext>
            </a:extLst>
          </p:cNvPr>
          <p:cNvSpPr>
            <a:spLocks noGrp="1"/>
          </p:cNvSpPr>
          <p:nvPr>
            <p:ph type="title"/>
          </p:nvPr>
        </p:nvSpPr>
        <p:spPr>
          <a:xfrm>
            <a:off x="-3047" y="149290"/>
            <a:ext cx="3847259" cy="6708710"/>
          </a:xfrm>
        </p:spPr>
        <p:txBody>
          <a:bodyPr>
            <a:normAutofit/>
          </a:bodyPr>
          <a:lstStyle/>
          <a:p>
            <a:r>
              <a:rPr lang="en-US" sz="3600" b="1" dirty="0">
                <a:solidFill>
                  <a:srgbClr val="FFFFFF"/>
                </a:solidFill>
              </a:rPr>
              <a:t>Lesson Introduction</a:t>
            </a:r>
            <a:r>
              <a:rPr lang="en-US" sz="3600" dirty="0">
                <a:solidFill>
                  <a:srgbClr val="FFFFFF"/>
                </a:solidFill>
              </a:rPr>
              <a:t>:</a:t>
            </a:r>
            <a:br>
              <a:rPr lang="en-US" sz="3600" dirty="0">
                <a:solidFill>
                  <a:srgbClr val="FFFFFF"/>
                </a:solidFill>
              </a:rPr>
            </a:br>
            <a:r>
              <a:rPr lang="en-US" sz="3600" dirty="0">
                <a:solidFill>
                  <a:srgbClr val="FFFFFF"/>
                </a:solidFill>
              </a:rPr>
              <a:t>THE BIBLE USES A CONSTRUCTION ANALOGY TO DESCRIBE FOLLOWERS OF CHRIST. (EPH. 2:19-22)</a:t>
            </a: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45B9EE82-3BEE-7C87-81B3-B05EF73E94E4}"/>
              </a:ext>
            </a:extLst>
          </p:cNvPr>
          <p:cNvSpPr>
            <a:spLocks noGrp="1"/>
          </p:cNvSpPr>
          <p:nvPr>
            <p:ph idx="1"/>
          </p:nvPr>
        </p:nvSpPr>
        <p:spPr>
          <a:xfrm>
            <a:off x="4167272" y="0"/>
            <a:ext cx="8021680" cy="6858000"/>
          </a:xfrm>
        </p:spPr>
        <p:txBody>
          <a:bodyPr anchor="ctr">
            <a:normAutofit/>
          </a:bodyPr>
          <a:lstStyle/>
          <a:p>
            <a:pPr marL="0" indent="0">
              <a:buNone/>
            </a:pPr>
            <a:r>
              <a:rPr lang="en-US" sz="3600" b="1" i="0" baseline="30000" dirty="0">
                <a:effectLst/>
                <a:latin typeface="system-ui"/>
              </a:rPr>
              <a:t>19 </a:t>
            </a:r>
            <a:r>
              <a:rPr lang="en-US" sz="3600" b="0" i="0" dirty="0">
                <a:effectLst/>
                <a:latin typeface="system-ui"/>
              </a:rPr>
              <a:t>Consequently, you are no longer foreigners and strangers, but fellow citizens with God’s people and members of his household, </a:t>
            </a:r>
            <a:r>
              <a:rPr lang="en-US" sz="3600" b="1" i="0" baseline="30000" dirty="0">
                <a:effectLst/>
                <a:latin typeface="system-ui"/>
              </a:rPr>
              <a:t>20 </a:t>
            </a:r>
            <a:r>
              <a:rPr lang="en-US" sz="3600" b="0" i="0" dirty="0">
                <a:effectLst/>
                <a:latin typeface="system-ui"/>
              </a:rPr>
              <a:t>built on the foundation of the apostles and prophets, with Christ Jesus himself as the chief cornerstone. </a:t>
            </a:r>
            <a:r>
              <a:rPr lang="en-US" sz="3600" b="1" i="0" baseline="30000" dirty="0">
                <a:effectLst/>
                <a:latin typeface="system-ui"/>
              </a:rPr>
              <a:t>21 </a:t>
            </a:r>
            <a:r>
              <a:rPr lang="en-US" sz="3600" b="0" i="0" dirty="0">
                <a:effectLst/>
                <a:latin typeface="system-ui"/>
              </a:rPr>
              <a:t>In him the whole building is joined together and rises to become a holy temple in the Lord. </a:t>
            </a:r>
            <a:r>
              <a:rPr lang="en-US" sz="3600" b="1" i="0" baseline="30000" dirty="0">
                <a:effectLst/>
                <a:latin typeface="system-ui"/>
              </a:rPr>
              <a:t>22 </a:t>
            </a:r>
            <a:r>
              <a:rPr lang="en-US" sz="3600" b="0" i="0" dirty="0">
                <a:effectLst/>
                <a:latin typeface="system-ui"/>
              </a:rPr>
              <a:t>And in him you too are being built together to become a dwelling in which God lives by his Spirit.</a:t>
            </a:r>
            <a:endParaRPr lang="en-US" sz="3600" dirty="0"/>
          </a:p>
        </p:txBody>
      </p:sp>
    </p:spTree>
    <p:extLst>
      <p:ext uri="{BB962C8B-B14F-4D97-AF65-F5344CB8AC3E}">
        <p14:creationId xmlns:p14="http://schemas.microsoft.com/office/powerpoint/2010/main" val="35450622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F876AE-2B61-689D-44EA-440E7FB9B25E}"/>
              </a:ext>
            </a:extLst>
          </p:cNvPr>
          <p:cNvSpPr>
            <a:spLocks noGrp="1"/>
          </p:cNvSpPr>
          <p:nvPr>
            <p:ph type="title"/>
          </p:nvPr>
        </p:nvSpPr>
        <p:spPr>
          <a:xfrm>
            <a:off x="1043631" y="809898"/>
            <a:ext cx="10173010" cy="1554480"/>
          </a:xfrm>
        </p:spPr>
        <p:txBody>
          <a:bodyPr anchor="ctr">
            <a:normAutofit/>
          </a:bodyPr>
          <a:lstStyle/>
          <a:p>
            <a:r>
              <a:rPr lang="en-US" sz="4800" dirty="0"/>
              <a:t>Small Group – Intro Questions</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97BCC423-037E-AF28-A424-5E7D1BE4BA0B}"/>
              </a:ext>
            </a:extLst>
          </p:cNvPr>
          <p:cNvGraphicFramePr>
            <a:graphicFrameLocks noGrp="1"/>
          </p:cNvGraphicFramePr>
          <p:nvPr>
            <p:ph idx="1"/>
            <p:extLst>
              <p:ext uri="{D42A27DB-BD31-4B8C-83A1-F6EECF244321}">
                <p14:modId xmlns:p14="http://schemas.microsoft.com/office/powerpoint/2010/main" val="305344419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7381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9A958-7609-8CD0-8795-4E87F234060F}"/>
              </a:ext>
            </a:extLst>
          </p:cNvPr>
          <p:cNvSpPr>
            <a:spLocks noGrp="1"/>
          </p:cNvSpPr>
          <p:nvPr>
            <p:ph type="title"/>
          </p:nvPr>
        </p:nvSpPr>
        <p:spPr/>
        <p:txBody>
          <a:bodyPr/>
          <a:lstStyle/>
          <a:p>
            <a:r>
              <a:rPr lang="en-US" dirty="0"/>
              <a:t>Know The Story (Luke 19:1-10) </a:t>
            </a:r>
          </a:p>
        </p:txBody>
      </p:sp>
      <p:pic>
        <p:nvPicPr>
          <p:cNvPr id="4" name="Online Media 3" title="Daily Gospel Reading Video - St. Luke 19:1-10. (English)">
            <a:hlinkClick r:id="" action="ppaction://media"/>
            <a:extLst>
              <a:ext uri="{FF2B5EF4-FFF2-40B4-BE49-F238E27FC236}">
                <a16:creationId xmlns:a16="http://schemas.microsoft.com/office/drawing/2014/main" id="{28C3AD37-81FF-F975-64F1-A17837C1F5D6}"/>
              </a:ext>
            </a:extLst>
          </p:cNvPr>
          <p:cNvPicPr>
            <a:picLocks noGrp="1" noRot="1" noChangeAspect="1"/>
          </p:cNvPicPr>
          <p:nvPr>
            <p:ph idx="1"/>
            <a:videoFile r:link="rId1"/>
          </p:nvPr>
        </p:nvPicPr>
        <p:blipFill>
          <a:blip r:embed="rId3"/>
          <a:stretch>
            <a:fillRect/>
          </a:stretch>
        </p:blipFill>
        <p:spPr>
          <a:xfrm>
            <a:off x="489600" y="1389600"/>
            <a:ext cx="11354400" cy="5299200"/>
          </a:xfrm>
          <a:prstGeom prst="rect">
            <a:avLst/>
          </a:prstGeom>
        </p:spPr>
      </p:pic>
    </p:spTree>
    <p:extLst>
      <p:ext uri="{BB962C8B-B14F-4D97-AF65-F5344CB8AC3E}">
        <p14:creationId xmlns:p14="http://schemas.microsoft.com/office/powerpoint/2010/main" val="4018348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1EEB20-B60F-6097-0EE2-5F0FFFBB9869}"/>
              </a:ext>
            </a:extLst>
          </p:cNvPr>
          <p:cNvPicPr>
            <a:picLocks noChangeAspect="1"/>
          </p:cNvPicPr>
          <p:nvPr/>
        </p:nvPicPr>
        <p:blipFill>
          <a:blip r:embed="rId2">
            <a:duotone>
              <a:schemeClr val="bg2">
                <a:shade val="45000"/>
                <a:satMod val="135000"/>
              </a:schemeClr>
              <a:prstClr val="white"/>
            </a:duotone>
          </a:blip>
          <a:srcRect t="10049" b="568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91A55F-AA23-2294-4FA0-32D9C38ECD0B}"/>
              </a:ext>
            </a:extLst>
          </p:cNvPr>
          <p:cNvSpPr>
            <a:spLocks noGrp="1"/>
          </p:cNvSpPr>
          <p:nvPr>
            <p:ph type="title"/>
          </p:nvPr>
        </p:nvSpPr>
        <p:spPr>
          <a:xfrm>
            <a:off x="179173" y="61785"/>
            <a:ext cx="11924027" cy="784653"/>
          </a:xfrm>
        </p:spPr>
        <p:txBody>
          <a:bodyPr>
            <a:normAutofit/>
          </a:bodyPr>
          <a:lstStyle/>
          <a:p>
            <a:r>
              <a:rPr lang="en-US" sz="4000" dirty="0"/>
              <a:t>Small Group – The Story Questions </a:t>
            </a:r>
          </a:p>
        </p:txBody>
      </p:sp>
      <p:graphicFrame>
        <p:nvGraphicFramePr>
          <p:cNvPr id="5" name="Content Placeholder 2">
            <a:extLst>
              <a:ext uri="{FF2B5EF4-FFF2-40B4-BE49-F238E27FC236}">
                <a16:creationId xmlns:a16="http://schemas.microsoft.com/office/drawing/2014/main" id="{D79547AD-082E-FE3D-41E4-992E15C75E3F}"/>
              </a:ext>
            </a:extLst>
          </p:cNvPr>
          <p:cNvGraphicFramePr>
            <a:graphicFrameLocks noGrp="1"/>
          </p:cNvGraphicFramePr>
          <p:nvPr>
            <p:ph idx="1"/>
            <p:extLst>
              <p:ext uri="{D42A27DB-BD31-4B8C-83A1-F6EECF244321}">
                <p14:modId xmlns:p14="http://schemas.microsoft.com/office/powerpoint/2010/main" val="2988993167"/>
              </p:ext>
            </p:extLst>
          </p:nvPr>
        </p:nvGraphicFramePr>
        <p:xfrm>
          <a:off x="0" y="846438"/>
          <a:ext cx="12103200" cy="6011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63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C43B95-BD07-7D00-D82C-7CFDB986B60C}"/>
              </a:ext>
            </a:extLst>
          </p:cNvPr>
          <p:cNvSpPr>
            <a:spLocks noGrp="1"/>
          </p:cNvSpPr>
          <p:nvPr>
            <p:ph type="title"/>
          </p:nvPr>
        </p:nvSpPr>
        <p:spPr>
          <a:xfrm>
            <a:off x="1" y="0"/>
            <a:ext cx="12191998" cy="1143000"/>
          </a:xfrm>
        </p:spPr>
        <p:txBody>
          <a:bodyPr anchor="b">
            <a:normAutofit fontScale="90000"/>
          </a:bodyPr>
          <a:lstStyle/>
          <a:p>
            <a:r>
              <a:rPr lang="en-US" sz="2600" dirty="0"/>
              <a:t>Unpack The Story </a:t>
            </a:r>
            <a:r>
              <a:rPr lang="en-US" sz="2600" b="1" dirty="0"/>
              <a:t>(Central to My Identity) </a:t>
            </a:r>
            <a:br>
              <a:rPr lang="en-US" sz="2600" dirty="0"/>
            </a:br>
            <a:r>
              <a:rPr lang="en-US" sz="2600" dirty="0"/>
              <a:t>Zacchaeus was a hated man.  For the most part, tax collectors in his time were hated men in a Jewish community for two main reasons:</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FEED55C-45E4-2CDC-8591-434DEA7B5EB9}"/>
              </a:ext>
            </a:extLst>
          </p:cNvPr>
          <p:cNvSpPr>
            <a:spLocks noGrp="1"/>
          </p:cNvSpPr>
          <p:nvPr>
            <p:ph idx="1"/>
          </p:nvPr>
        </p:nvSpPr>
        <p:spPr>
          <a:xfrm>
            <a:off x="55605" y="1248032"/>
            <a:ext cx="11327757" cy="5053914"/>
          </a:xfrm>
        </p:spPr>
        <p:txBody>
          <a:bodyPr anchor="ctr">
            <a:normAutofit/>
          </a:bodyPr>
          <a:lstStyle/>
          <a:p>
            <a:pPr marL="0" indent="0">
              <a:buNone/>
            </a:pPr>
            <a:r>
              <a:rPr lang="en-US" sz="1600" dirty="0"/>
              <a:t>1. </a:t>
            </a:r>
            <a:r>
              <a:rPr lang="en-US" sz="1800" dirty="0"/>
              <a:t>They were notorious thieves who gained their wealth by extorting money from taxpayers.  They were hated for their thievery. </a:t>
            </a:r>
          </a:p>
          <a:p>
            <a:pPr marL="0" indent="0">
              <a:buNone/>
            </a:pPr>
            <a:r>
              <a:rPr lang="en-US" sz="1800" dirty="0"/>
              <a:t>2. They were also known as traitors to their culture as Roman governors would choose Jewish men as tax-collectors in Jewish regions.  They were hated for betraying their ethnic community to ally with the pagan Roman Government. </a:t>
            </a:r>
          </a:p>
          <a:p>
            <a:pPr marL="0" indent="0">
              <a:buNone/>
            </a:pPr>
            <a:r>
              <a:rPr lang="en-US" sz="1800" b="1" dirty="0"/>
              <a:t>Questions:</a:t>
            </a:r>
          </a:p>
          <a:p>
            <a:pPr marL="342900" indent="-342900">
              <a:buAutoNum type="arabicPeriod"/>
            </a:pPr>
            <a:r>
              <a:rPr lang="en-US" sz="1800" dirty="0"/>
              <a:t>Judging from what you know about his story, what do you think Zacchaeus thought about himself before encountering Jesus?</a:t>
            </a:r>
          </a:p>
          <a:p>
            <a:pPr marL="342900" indent="-342900">
              <a:buAutoNum type="arabicPeriod"/>
            </a:pPr>
            <a:r>
              <a:rPr lang="en-US" sz="1800" dirty="0"/>
              <a:t>What did Zacchaeus’s lifestyle suggest about his identity and motivation?</a:t>
            </a:r>
          </a:p>
          <a:p>
            <a:pPr marL="0" indent="0">
              <a:buNone/>
            </a:pPr>
            <a:r>
              <a:rPr lang="en-US" sz="1800" dirty="0"/>
              <a:t>Zacchaeus had always been hated, but what caused Zacchaeus to change was the whole new view of himself that Jesus gave him: he was loved and accepted by Christ. </a:t>
            </a:r>
          </a:p>
          <a:p>
            <a:pPr marL="0" indent="0">
              <a:buNone/>
            </a:pPr>
            <a:r>
              <a:rPr lang="en-US" sz="1800" dirty="0"/>
              <a:t>Similarly, </a:t>
            </a:r>
            <a:r>
              <a:rPr lang="en-US" sz="1800" b="1" dirty="0"/>
              <a:t>when we become Christians, Jesus redefines us as He becomes central to our identity </a:t>
            </a:r>
            <a:r>
              <a:rPr lang="en-US" sz="1800" dirty="0"/>
              <a:t>and our view of ourselves.  For Christians, the defining moment of our lives is Jesus’ crucifixion on the cross.  Everything the cross reveals about us is the most true and important information we can know about ourselves.</a:t>
            </a:r>
          </a:p>
          <a:p>
            <a:pPr marL="0" indent="0">
              <a:buNone/>
            </a:pPr>
            <a:r>
              <a:rPr lang="en-US" sz="1800" b="1" dirty="0"/>
              <a:t>Question:</a:t>
            </a:r>
          </a:p>
          <a:p>
            <a:pPr marL="0" indent="0">
              <a:buNone/>
            </a:pPr>
            <a:r>
              <a:rPr lang="en-US" sz="1800" dirty="0"/>
              <a:t>1. Why is it so important to understand that we are loved and accepted by Christ? </a:t>
            </a:r>
          </a:p>
        </p:txBody>
      </p:sp>
    </p:spTree>
    <p:extLst>
      <p:ext uri="{BB962C8B-B14F-4D97-AF65-F5344CB8AC3E}">
        <p14:creationId xmlns:p14="http://schemas.microsoft.com/office/powerpoint/2010/main" val="3385557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DA1F35B-C8F7-4A5A-9339-7DA4D785B3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B2D4AD41-40DA-4A81-92F5-B6E3BA1ED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746107">
            <a:off x="8175088" y="457951"/>
            <a:ext cx="2987899" cy="2987899"/>
          </a:xfrm>
          <a:prstGeom prst="arc">
            <a:avLst>
              <a:gd name="adj1" fmla="val 14612914"/>
              <a:gd name="adj2" fmla="val 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5E5B151-5A36-BA0E-9A8E-7B11F66E817C}"/>
              </a:ext>
            </a:extLst>
          </p:cNvPr>
          <p:cNvSpPr>
            <a:spLocks noGrp="1"/>
          </p:cNvSpPr>
          <p:nvPr>
            <p:ph type="title"/>
          </p:nvPr>
        </p:nvSpPr>
        <p:spPr>
          <a:xfrm>
            <a:off x="-1" y="1"/>
            <a:ext cx="12188951" cy="1465544"/>
          </a:xfrm>
        </p:spPr>
        <p:txBody>
          <a:bodyPr>
            <a:normAutofit fontScale="90000"/>
          </a:bodyPr>
          <a:lstStyle/>
          <a:p>
            <a:pPr algn="ctr"/>
            <a:r>
              <a:rPr lang="en-US" sz="2800" dirty="0"/>
              <a:t>Unpack The Story </a:t>
            </a:r>
            <a:br>
              <a:rPr lang="en-US" sz="2800" dirty="0"/>
            </a:br>
            <a:r>
              <a:rPr lang="en-US" sz="2800" dirty="0"/>
              <a:t>Central to my Identity </a:t>
            </a:r>
            <a:r>
              <a:rPr lang="en-US" sz="2800" b="1" dirty="0"/>
              <a:t>(Central to What I Do)</a:t>
            </a:r>
            <a:br>
              <a:rPr lang="en-US" sz="2800" b="1" dirty="0"/>
            </a:br>
            <a:r>
              <a:rPr lang="en-US" sz="2800" b="1" dirty="0">
                <a:solidFill>
                  <a:schemeClr val="accent2">
                    <a:lumMod val="75000"/>
                  </a:schemeClr>
                </a:solidFill>
              </a:rPr>
              <a:t>Jesus must also be central to what we do</a:t>
            </a:r>
            <a:r>
              <a:rPr lang="en-US" sz="2800" dirty="0"/>
              <a:t>.  </a:t>
            </a:r>
            <a:br>
              <a:rPr lang="en-US" sz="2800" dirty="0"/>
            </a:br>
            <a:r>
              <a:rPr lang="en-US" sz="2800" dirty="0"/>
              <a:t>He puts everything else in life into its proper place. </a:t>
            </a:r>
          </a:p>
        </p:txBody>
      </p:sp>
      <p:graphicFrame>
        <p:nvGraphicFramePr>
          <p:cNvPr id="5" name="Content Placeholder 2">
            <a:extLst>
              <a:ext uri="{FF2B5EF4-FFF2-40B4-BE49-F238E27FC236}">
                <a16:creationId xmlns:a16="http://schemas.microsoft.com/office/drawing/2014/main" id="{758BF4FF-6C51-0386-1404-C44F34E0AD0D}"/>
              </a:ext>
            </a:extLst>
          </p:cNvPr>
          <p:cNvGraphicFramePr>
            <a:graphicFrameLocks noGrp="1"/>
          </p:cNvGraphicFramePr>
          <p:nvPr>
            <p:ph idx="1"/>
            <p:extLst>
              <p:ext uri="{D42A27DB-BD31-4B8C-83A1-F6EECF244321}">
                <p14:modId xmlns:p14="http://schemas.microsoft.com/office/powerpoint/2010/main" val="793713508"/>
              </p:ext>
            </p:extLst>
          </p:nvPr>
        </p:nvGraphicFramePr>
        <p:xfrm>
          <a:off x="0" y="1465546"/>
          <a:ext cx="12188952" cy="5392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107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38FA-C0FA-DB74-4C3A-2C392DDA2655}"/>
              </a:ext>
            </a:extLst>
          </p:cNvPr>
          <p:cNvSpPr>
            <a:spLocks noGrp="1"/>
          </p:cNvSpPr>
          <p:nvPr>
            <p:ph type="title"/>
          </p:nvPr>
        </p:nvSpPr>
        <p:spPr>
          <a:xfrm>
            <a:off x="0" y="1"/>
            <a:ext cx="12191999" cy="1052185"/>
          </a:xfrm>
        </p:spPr>
        <p:txBody>
          <a:bodyPr>
            <a:normAutofit fontScale="90000"/>
          </a:bodyPr>
          <a:lstStyle/>
          <a:p>
            <a:r>
              <a:rPr lang="en-US" dirty="0"/>
              <a:t>When He is not The Center; then our ACTIONS </a:t>
            </a:r>
            <a:br>
              <a:rPr lang="en-US" dirty="0"/>
            </a:br>
            <a:r>
              <a:rPr lang="en-US" dirty="0"/>
              <a:t>will REFLECT That LUKE 18:18-30</a:t>
            </a:r>
          </a:p>
        </p:txBody>
      </p:sp>
      <p:pic>
        <p:nvPicPr>
          <p:cNvPr id="4" name="Online Media 3" title="The Rich Young Ruler - Luke 18:18-30">
            <a:hlinkClick r:id="" action="ppaction://media"/>
            <a:extLst>
              <a:ext uri="{FF2B5EF4-FFF2-40B4-BE49-F238E27FC236}">
                <a16:creationId xmlns:a16="http://schemas.microsoft.com/office/drawing/2014/main" id="{BC6884EC-3D9B-96B1-7462-FDBEC9DCF29E}"/>
              </a:ext>
            </a:extLst>
          </p:cNvPr>
          <p:cNvPicPr>
            <a:picLocks noGrp="1" noRot="1" noChangeAspect="1"/>
          </p:cNvPicPr>
          <p:nvPr>
            <p:ph idx="1"/>
            <a:videoFile r:link="rId1"/>
          </p:nvPr>
        </p:nvPicPr>
        <p:blipFill>
          <a:blip r:embed="rId3"/>
          <a:stretch>
            <a:fillRect/>
          </a:stretch>
        </p:blipFill>
        <p:spPr>
          <a:xfrm>
            <a:off x="446400" y="1052186"/>
            <a:ext cx="10980000" cy="5622214"/>
          </a:xfrm>
          <a:prstGeom prst="rect">
            <a:avLst/>
          </a:prstGeom>
        </p:spPr>
      </p:pic>
    </p:spTree>
    <p:extLst>
      <p:ext uri="{BB962C8B-B14F-4D97-AF65-F5344CB8AC3E}">
        <p14:creationId xmlns:p14="http://schemas.microsoft.com/office/powerpoint/2010/main" val="5670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5AECFC1-1CF4-D8D6-CC39-886E2FF11460}"/>
              </a:ext>
            </a:extLst>
          </p:cNvPr>
          <p:cNvSpPr>
            <a:spLocks noGrp="1"/>
          </p:cNvSpPr>
          <p:nvPr>
            <p:ph type="title"/>
          </p:nvPr>
        </p:nvSpPr>
        <p:spPr>
          <a:xfrm>
            <a:off x="57865" y="156600"/>
            <a:ext cx="1449659" cy="6667200"/>
          </a:xfrm>
        </p:spPr>
        <p:txBody>
          <a:bodyPr anchor="t">
            <a:normAutofit/>
          </a:bodyPr>
          <a:lstStyle/>
          <a:p>
            <a:r>
              <a:rPr lang="en-US" sz="2000" b="1" dirty="0">
                <a:solidFill>
                  <a:srgbClr val="FFFFFF"/>
                </a:solidFill>
              </a:rPr>
              <a:t>The Engaging Exercise- </a:t>
            </a:r>
            <a:r>
              <a:rPr lang="en-US" sz="2000" dirty="0">
                <a:solidFill>
                  <a:srgbClr val="FFFFFF"/>
                </a:solidFill>
              </a:rPr>
              <a:t>READ ACTS 7:54-60 AND LUKE 23:32-46 together . Circle the similarities you find between how Jesus died and how Stephen died. </a:t>
            </a:r>
          </a:p>
        </p:txBody>
      </p:sp>
      <p:sp>
        <p:nvSpPr>
          <p:cNvPr id="3" name="Content Placeholder 2">
            <a:extLst>
              <a:ext uri="{FF2B5EF4-FFF2-40B4-BE49-F238E27FC236}">
                <a16:creationId xmlns:a16="http://schemas.microsoft.com/office/drawing/2014/main" id="{991D5D89-5DD0-CBBB-9E0B-A716F89977A6}"/>
              </a:ext>
            </a:extLst>
          </p:cNvPr>
          <p:cNvSpPr>
            <a:spLocks noGrp="1"/>
          </p:cNvSpPr>
          <p:nvPr>
            <p:ph sz="half" idx="1"/>
          </p:nvPr>
        </p:nvSpPr>
        <p:spPr>
          <a:xfrm>
            <a:off x="1396314" y="43200"/>
            <a:ext cx="2742811" cy="6823800"/>
          </a:xfrm>
        </p:spPr>
        <p:txBody>
          <a:bodyPr>
            <a:normAutofit/>
          </a:bodyPr>
          <a:lstStyle/>
          <a:p>
            <a:pPr marL="0" indent="0">
              <a:buNone/>
            </a:pPr>
            <a:r>
              <a:rPr lang="en-US" sz="1400" b="1" dirty="0">
                <a:solidFill>
                  <a:schemeClr val="bg1"/>
                </a:solidFill>
              </a:rPr>
              <a:t>Acts 7:54-60 </a:t>
            </a:r>
            <a:r>
              <a:rPr lang="en-US" sz="1400" dirty="0">
                <a:solidFill>
                  <a:schemeClr val="bg1"/>
                </a:solidFill>
              </a:rPr>
              <a:t>- </a:t>
            </a:r>
            <a:r>
              <a:rPr lang="en-US" sz="1400" b="1" i="0" baseline="30000" dirty="0">
                <a:solidFill>
                  <a:schemeClr val="bg1"/>
                </a:solidFill>
                <a:effectLst/>
                <a:latin typeface="system-ui"/>
              </a:rPr>
              <a:t>54 </a:t>
            </a:r>
            <a:r>
              <a:rPr lang="en-US" sz="1400" b="0" i="0" dirty="0">
                <a:solidFill>
                  <a:schemeClr val="bg1"/>
                </a:solidFill>
                <a:effectLst/>
                <a:latin typeface="system-ui"/>
              </a:rPr>
              <a:t>When the members of the Sanhedrin heard this, they were furious and gnashed their teeth at him. </a:t>
            </a:r>
            <a:r>
              <a:rPr lang="en-US" sz="1400" b="1" i="0" baseline="30000" dirty="0">
                <a:solidFill>
                  <a:schemeClr val="bg1"/>
                </a:solidFill>
                <a:effectLst/>
                <a:latin typeface="system-ui"/>
              </a:rPr>
              <a:t>55 </a:t>
            </a:r>
            <a:r>
              <a:rPr lang="en-US" sz="1400" b="0" i="0" dirty="0">
                <a:solidFill>
                  <a:schemeClr val="bg1"/>
                </a:solidFill>
                <a:effectLst/>
                <a:latin typeface="system-ui"/>
              </a:rPr>
              <a:t>But Stephen, full of the Holy Spirit, looked up to heaven and saw the glory of God, and Jesus standing at the right hand of God. </a:t>
            </a:r>
            <a:r>
              <a:rPr lang="en-US" sz="1400" b="1" i="0" baseline="30000" dirty="0">
                <a:solidFill>
                  <a:schemeClr val="bg1"/>
                </a:solidFill>
                <a:effectLst/>
                <a:latin typeface="system-ui"/>
              </a:rPr>
              <a:t>56 </a:t>
            </a:r>
            <a:r>
              <a:rPr lang="en-US" sz="1400" b="0" i="0" dirty="0">
                <a:solidFill>
                  <a:schemeClr val="bg1"/>
                </a:solidFill>
                <a:effectLst/>
                <a:latin typeface="system-ui"/>
              </a:rPr>
              <a:t>“Look,” he said, “I see heaven open and the Son of Man standing at the right hand of God.” </a:t>
            </a:r>
            <a:r>
              <a:rPr lang="en-US" sz="1400" b="1" i="0" baseline="30000" dirty="0">
                <a:solidFill>
                  <a:schemeClr val="bg1"/>
                </a:solidFill>
                <a:effectLst/>
                <a:latin typeface="system-ui"/>
              </a:rPr>
              <a:t>57 </a:t>
            </a:r>
            <a:r>
              <a:rPr lang="en-US" sz="1400" b="0" i="0" dirty="0">
                <a:solidFill>
                  <a:schemeClr val="bg1"/>
                </a:solidFill>
                <a:effectLst/>
                <a:latin typeface="system-ui"/>
              </a:rPr>
              <a:t>At this they covered their ears and, yelling at the top of their voices, they all rushed at him, </a:t>
            </a:r>
            <a:r>
              <a:rPr lang="en-US" sz="1400" b="1" i="0" baseline="30000" dirty="0">
                <a:solidFill>
                  <a:schemeClr val="bg1"/>
                </a:solidFill>
                <a:effectLst/>
                <a:latin typeface="system-ui"/>
              </a:rPr>
              <a:t>58 </a:t>
            </a:r>
            <a:r>
              <a:rPr lang="en-US" sz="1400" b="0" i="0" dirty="0">
                <a:solidFill>
                  <a:schemeClr val="bg1"/>
                </a:solidFill>
                <a:effectLst/>
                <a:latin typeface="system-ui"/>
              </a:rPr>
              <a:t>dragged him out of the city and began to stone him. Meanwhile, the witnesses laid their coats at the feet of a young man named Saul.</a:t>
            </a:r>
          </a:p>
          <a:p>
            <a:pPr marL="0" indent="0">
              <a:buNone/>
            </a:pPr>
            <a:r>
              <a:rPr lang="en-US" sz="1400" b="1" i="0" baseline="30000" dirty="0">
                <a:solidFill>
                  <a:schemeClr val="bg1"/>
                </a:solidFill>
                <a:effectLst/>
                <a:latin typeface="system-ui"/>
              </a:rPr>
              <a:t>59 </a:t>
            </a:r>
            <a:r>
              <a:rPr lang="en-US" sz="1400" b="0" i="0" dirty="0">
                <a:solidFill>
                  <a:schemeClr val="bg1"/>
                </a:solidFill>
                <a:effectLst/>
                <a:latin typeface="system-ui"/>
              </a:rPr>
              <a:t>While they were stoning him, Stephen prayed, “Lord Jesus, receive my spirit.” </a:t>
            </a:r>
            <a:r>
              <a:rPr lang="en-US" sz="1400" b="1" i="0" baseline="30000" dirty="0">
                <a:solidFill>
                  <a:schemeClr val="bg1"/>
                </a:solidFill>
                <a:effectLst/>
                <a:latin typeface="system-ui"/>
              </a:rPr>
              <a:t>60 </a:t>
            </a:r>
            <a:r>
              <a:rPr lang="en-US" sz="1400" b="0" i="0" dirty="0">
                <a:solidFill>
                  <a:schemeClr val="bg1"/>
                </a:solidFill>
                <a:effectLst/>
                <a:latin typeface="system-ui"/>
              </a:rPr>
              <a:t>Then he fell on his knees and cried out, “Lord, do not hold this sin against them.” When he had said this, he fell asleep.</a:t>
            </a:r>
          </a:p>
          <a:p>
            <a:pPr marL="0" indent="0">
              <a:buNone/>
            </a:pPr>
            <a:endParaRPr lang="en-US" sz="1400" dirty="0"/>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49B4307-0386-6888-EF6C-46BDDB06C22E}"/>
              </a:ext>
            </a:extLst>
          </p:cNvPr>
          <p:cNvSpPr>
            <a:spLocks noGrp="1"/>
          </p:cNvSpPr>
          <p:nvPr>
            <p:ph sz="half" idx="2"/>
          </p:nvPr>
        </p:nvSpPr>
        <p:spPr>
          <a:xfrm>
            <a:off x="4059050" y="0"/>
            <a:ext cx="8075086" cy="6823800"/>
          </a:xfrm>
        </p:spPr>
        <p:txBody>
          <a:bodyPr>
            <a:noAutofit/>
          </a:bodyPr>
          <a:lstStyle/>
          <a:p>
            <a:pPr marL="0" indent="0">
              <a:buNone/>
            </a:pPr>
            <a:r>
              <a:rPr lang="en-US" sz="1400" b="1" dirty="0"/>
              <a:t>Luke 23:32-46 </a:t>
            </a:r>
            <a:r>
              <a:rPr lang="en-US" sz="1400" dirty="0"/>
              <a:t>- </a:t>
            </a:r>
            <a:r>
              <a:rPr lang="en-US" sz="1400" b="1" i="0" baseline="30000" dirty="0">
                <a:effectLst/>
                <a:latin typeface="system-ui"/>
              </a:rPr>
              <a:t>23 </a:t>
            </a:r>
            <a:r>
              <a:rPr lang="en-US" sz="1400" b="0" i="0" dirty="0">
                <a:effectLst/>
                <a:latin typeface="system-ui"/>
              </a:rPr>
              <a:t>But with loud shouts they insistently demanded that he be crucified, and their shouts prevailed. </a:t>
            </a:r>
            <a:r>
              <a:rPr lang="en-US" sz="1400" b="1" i="0" baseline="30000" dirty="0">
                <a:effectLst/>
                <a:latin typeface="system-ui"/>
              </a:rPr>
              <a:t>24 </a:t>
            </a:r>
            <a:r>
              <a:rPr lang="en-US" sz="1400" b="0" i="0" dirty="0">
                <a:effectLst/>
                <a:latin typeface="system-ui"/>
              </a:rPr>
              <a:t>So Pilate decided to grant their demand. </a:t>
            </a:r>
            <a:r>
              <a:rPr lang="en-US" sz="1400" b="1" i="0" baseline="30000" dirty="0">
                <a:effectLst/>
                <a:latin typeface="system-ui"/>
              </a:rPr>
              <a:t>25 </a:t>
            </a:r>
            <a:r>
              <a:rPr lang="en-US" sz="1400" b="0" i="0" dirty="0">
                <a:effectLst/>
                <a:latin typeface="system-ui"/>
              </a:rPr>
              <a:t>He released the man who had been thrown into prison for insurrection and murder, the one they asked for, and surrendered Jesus to their will.</a:t>
            </a:r>
          </a:p>
          <a:p>
            <a:pPr marL="0" indent="0">
              <a:buNone/>
            </a:pPr>
            <a:r>
              <a:rPr lang="en-US" sz="1400" b="1" i="0" baseline="30000" dirty="0">
                <a:effectLst/>
                <a:latin typeface="system-ui"/>
              </a:rPr>
              <a:t>26 </a:t>
            </a:r>
            <a:r>
              <a:rPr lang="en-US" sz="1400" b="0" i="0" dirty="0">
                <a:effectLst/>
                <a:latin typeface="system-ui"/>
              </a:rPr>
              <a:t>As the soldiers led him away, they seized Simon from Cyrene, who was on his way in from the country, and put the cross on him and made him carry it behind Jesus. </a:t>
            </a:r>
            <a:r>
              <a:rPr lang="en-US" sz="1400" b="1" i="0" baseline="30000" dirty="0">
                <a:effectLst/>
                <a:latin typeface="system-ui"/>
              </a:rPr>
              <a:t>27 </a:t>
            </a:r>
            <a:r>
              <a:rPr lang="en-US" sz="1400" b="0" i="0" dirty="0">
                <a:effectLst/>
                <a:latin typeface="system-ui"/>
              </a:rPr>
              <a:t>A large number of people followed him, including women who mourned and wailed for him. </a:t>
            </a:r>
            <a:r>
              <a:rPr lang="en-US" sz="1400" b="1" i="0" baseline="30000" dirty="0">
                <a:effectLst/>
                <a:latin typeface="system-ui"/>
              </a:rPr>
              <a:t>28 </a:t>
            </a:r>
            <a:r>
              <a:rPr lang="en-US" sz="1400" b="0" i="0" dirty="0">
                <a:effectLst/>
                <a:latin typeface="system-ui"/>
              </a:rPr>
              <a:t>Jesus turned and said to them, “Daughters of Jerusalem, do not weep for me; weep for yourselves and for your children. </a:t>
            </a:r>
            <a:r>
              <a:rPr lang="en-US" sz="1400" b="1" i="0" baseline="30000" dirty="0">
                <a:effectLst/>
                <a:latin typeface="system-ui"/>
              </a:rPr>
              <a:t>29 </a:t>
            </a:r>
            <a:r>
              <a:rPr lang="en-US" sz="1400" b="0" i="0" dirty="0">
                <a:effectLst/>
                <a:latin typeface="system-ui"/>
              </a:rPr>
              <a:t>For the time will come when you will say, ‘Blessed are the childless women, the wombs that never bore and the breasts that never nursed!’ </a:t>
            </a:r>
            <a:r>
              <a:rPr lang="en-US" sz="1400" b="1" i="0" baseline="30000" dirty="0">
                <a:effectLst/>
                <a:latin typeface="system-ui"/>
              </a:rPr>
              <a:t>30 </a:t>
            </a:r>
            <a:r>
              <a:rPr lang="en-US" sz="1400" b="0" i="0" dirty="0">
                <a:effectLst/>
                <a:latin typeface="system-ui"/>
              </a:rPr>
              <a:t>Then</a:t>
            </a:r>
          </a:p>
          <a:p>
            <a:pPr marL="0" indent="0">
              <a:buNone/>
            </a:pPr>
            <a:r>
              <a:rPr lang="en-US" sz="1400" b="0" i="0" dirty="0">
                <a:effectLst/>
                <a:latin typeface="system-ui"/>
              </a:rPr>
              <a:t>“‘they will say to the mountains, “Fall on us!” and to the hills, “Cover us!”’</a:t>
            </a:r>
            <a:r>
              <a:rPr lang="en-US" sz="1400" b="0" i="0" baseline="30000" dirty="0">
                <a:effectLst/>
                <a:latin typeface="system-ui"/>
              </a:rPr>
              <a:t>[</a:t>
            </a:r>
            <a:endParaRPr lang="en-US" sz="1400" b="0" i="0" dirty="0">
              <a:effectLst/>
              <a:latin typeface="system-ui"/>
            </a:endParaRPr>
          </a:p>
          <a:p>
            <a:pPr marL="0" indent="0">
              <a:buNone/>
            </a:pPr>
            <a:r>
              <a:rPr lang="en-US" sz="1400" b="1" i="0" baseline="30000" dirty="0">
                <a:effectLst/>
                <a:latin typeface="system-ui"/>
              </a:rPr>
              <a:t>31 </a:t>
            </a:r>
            <a:r>
              <a:rPr lang="en-US" sz="1400" b="0" i="0" dirty="0">
                <a:effectLst/>
                <a:latin typeface="system-ui"/>
              </a:rPr>
              <a:t>For if people do these things when the tree is green, what will happen when it is dry?”</a:t>
            </a:r>
          </a:p>
          <a:p>
            <a:pPr marL="0" indent="0">
              <a:buNone/>
            </a:pPr>
            <a:r>
              <a:rPr lang="en-US" sz="1400" b="1" i="0" baseline="30000" dirty="0">
                <a:effectLst/>
                <a:latin typeface="system-ui"/>
              </a:rPr>
              <a:t>32 </a:t>
            </a:r>
            <a:r>
              <a:rPr lang="en-US" sz="1400" b="0" i="0" dirty="0">
                <a:effectLst/>
                <a:latin typeface="system-ui"/>
              </a:rPr>
              <a:t>Two other men, both criminals, were also led out with him to be executed. </a:t>
            </a:r>
            <a:r>
              <a:rPr lang="en-US" sz="1400" b="1" i="0" baseline="30000" dirty="0">
                <a:effectLst/>
                <a:latin typeface="system-ui"/>
              </a:rPr>
              <a:t>33 </a:t>
            </a:r>
            <a:r>
              <a:rPr lang="en-US" sz="1400" b="0" i="0" dirty="0">
                <a:effectLst/>
                <a:latin typeface="system-ui"/>
              </a:rPr>
              <a:t>When they came to the place called the Skull, they crucified him there, along with the criminals—one on his right, the other on his left. </a:t>
            </a:r>
            <a:r>
              <a:rPr lang="en-US" sz="1400" b="1" i="0" baseline="30000" dirty="0">
                <a:effectLst/>
                <a:latin typeface="system-ui"/>
              </a:rPr>
              <a:t>34 </a:t>
            </a:r>
            <a:r>
              <a:rPr lang="en-US" sz="1400" b="0" i="0" dirty="0">
                <a:effectLst/>
                <a:latin typeface="system-ui"/>
              </a:rPr>
              <a:t>Jesus said, “Father, forgive them, for they do not know what they are doing.”</a:t>
            </a:r>
            <a:r>
              <a:rPr lang="en-US" sz="1400" b="0" i="0" baseline="30000" dirty="0">
                <a:effectLst/>
                <a:latin typeface="system-ui"/>
              </a:rPr>
              <a:t> </a:t>
            </a:r>
            <a:r>
              <a:rPr lang="en-US" sz="1400" b="0" i="0" dirty="0">
                <a:effectLst/>
                <a:latin typeface="system-ui"/>
              </a:rPr>
              <a:t> And they divided up his clothes by casting lots.</a:t>
            </a:r>
          </a:p>
          <a:p>
            <a:pPr marL="0" indent="0">
              <a:buNone/>
            </a:pPr>
            <a:r>
              <a:rPr lang="en-US" sz="1400" b="1" i="0" baseline="30000" dirty="0">
                <a:effectLst/>
                <a:latin typeface="system-ui"/>
              </a:rPr>
              <a:t>35 </a:t>
            </a:r>
            <a:r>
              <a:rPr lang="en-US" sz="1400" b="0" i="0" dirty="0">
                <a:effectLst/>
                <a:latin typeface="system-ui"/>
              </a:rPr>
              <a:t>The people stood watching, and the rulers even sneered at him. They said, “He saved others; let him save himself if he is God’s Messiah, the Chosen One.”</a:t>
            </a:r>
          </a:p>
          <a:p>
            <a:pPr marL="0" indent="0">
              <a:buNone/>
            </a:pPr>
            <a:r>
              <a:rPr lang="en-US" sz="1400" b="1" i="0" baseline="30000" dirty="0">
                <a:effectLst/>
                <a:latin typeface="system-ui"/>
              </a:rPr>
              <a:t>36 </a:t>
            </a:r>
            <a:r>
              <a:rPr lang="en-US" sz="1400" b="0" i="0" dirty="0">
                <a:effectLst/>
                <a:latin typeface="system-ui"/>
              </a:rPr>
              <a:t>The soldiers also came up and mocked him. They offered him wine vinegar </a:t>
            </a:r>
            <a:r>
              <a:rPr lang="en-US" sz="1400" b="1" i="0" baseline="30000" dirty="0">
                <a:effectLst/>
                <a:latin typeface="system-ui"/>
              </a:rPr>
              <a:t>37 </a:t>
            </a:r>
            <a:r>
              <a:rPr lang="en-US" sz="1400" b="0" i="0" dirty="0">
                <a:effectLst/>
                <a:latin typeface="system-ui"/>
              </a:rPr>
              <a:t>and said, “If you are the king of the Jews, save yourself.”</a:t>
            </a:r>
          </a:p>
          <a:p>
            <a:pPr marL="0" indent="0">
              <a:buNone/>
            </a:pPr>
            <a:r>
              <a:rPr lang="en-US" sz="1400" b="1" i="0" baseline="30000" dirty="0">
                <a:effectLst/>
                <a:latin typeface="system-ui"/>
              </a:rPr>
              <a:t>38 </a:t>
            </a:r>
            <a:r>
              <a:rPr lang="en-US" sz="1400" b="0" i="0" dirty="0">
                <a:effectLst/>
                <a:latin typeface="system-ui"/>
              </a:rPr>
              <a:t>There was a written notice above him, which read: </a:t>
            </a:r>
            <a:r>
              <a:rPr lang="en-US" sz="1400" b="0" i="0" cap="small" dirty="0">
                <a:effectLst/>
                <a:latin typeface="system-ui"/>
              </a:rPr>
              <a:t>this is the king of the jews</a:t>
            </a:r>
            <a:r>
              <a:rPr lang="en-US" sz="1400" b="0" i="0" dirty="0">
                <a:effectLst/>
                <a:latin typeface="system-ui"/>
              </a:rPr>
              <a:t>.</a:t>
            </a:r>
          </a:p>
          <a:p>
            <a:pPr marL="0" indent="0">
              <a:buNone/>
            </a:pPr>
            <a:r>
              <a:rPr lang="en-US" sz="1400" b="1" i="0" baseline="30000" dirty="0">
                <a:effectLst/>
                <a:latin typeface="system-ui"/>
              </a:rPr>
              <a:t>39 </a:t>
            </a:r>
            <a:r>
              <a:rPr lang="en-US" sz="1400" b="0" i="0" dirty="0">
                <a:effectLst/>
                <a:latin typeface="system-ui"/>
              </a:rPr>
              <a:t>One of the criminals who hung their hurled insults at him: “Aren’t you the Messiah? Save yourself and us!”</a:t>
            </a:r>
          </a:p>
          <a:p>
            <a:pPr marL="0" indent="0">
              <a:buNone/>
            </a:pPr>
            <a:r>
              <a:rPr lang="en-US" sz="1400" b="1" i="0" baseline="30000" dirty="0">
                <a:effectLst/>
                <a:latin typeface="system-ui"/>
              </a:rPr>
              <a:t>40 </a:t>
            </a:r>
            <a:r>
              <a:rPr lang="en-US" sz="1400" b="0" i="0" dirty="0">
                <a:effectLst/>
                <a:latin typeface="system-ui"/>
              </a:rPr>
              <a:t>But the other criminal rebuked him. “Don’t you fear God,” he said, “since you are under the same sentence? </a:t>
            </a:r>
            <a:r>
              <a:rPr lang="en-US" sz="1400" b="1" i="0" baseline="30000" dirty="0">
                <a:effectLst/>
                <a:latin typeface="system-ui"/>
              </a:rPr>
              <a:t>41 </a:t>
            </a:r>
            <a:r>
              <a:rPr lang="en-US" sz="1400" b="0" i="0" dirty="0">
                <a:effectLst/>
                <a:latin typeface="system-ui"/>
              </a:rPr>
              <a:t>We are punished justly, for we are getting what our deeds deserve. But this man has done nothing wrong.” </a:t>
            </a:r>
            <a:r>
              <a:rPr lang="en-US" sz="1400" b="1" i="0" baseline="30000" dirty="0">
                <a:effectLst/>
                <a:latin typeface="system-ui"/>
              </a:rPr>
              <a:t>42 </a:t>
            </a:r>
            <a:r>
              <a:rPr lang="en-US" sz="1400" b="0" i="0" dirty="0">
                <a:effectLst/>
                <a:latin typeface="system-ui"/>
              </a:rPr>
              <a:t>Then he said, “Jesus, remember me when you come into your kingdom.”</a:t>
            </a:r>
          </a:p>
          <a:p>
            <a:pPr marL="0" indent="0">
              <a:buNone/>
            </a:pPr>
            <a:r>
              <a:rPr lang="en-US" sz="1400" b="1" i="0" baseline="30000" dirty="0">
                <a:effectLst/>
                <a:latin typeface="system-ui"/>
              </a:rPr>
              <a:t>43 </a:t>
            </a:r>
            <a:r>
              <a:rPr lang="en-US" sz="1400" b="0" i="0" dirty="0">
                <a:effectLst/>
                <a:latin typeface="system-ui"/>
              </a:rPr>
              <a:t>Jesus answered him, “Truly I tell you, today you will be with me in paradise.”</a:t>
            </a:r>
          </a:p>
          <a:p>
            <a:pPr marL="0" indent="0">
              <a:buNone/>
            </a:pPr>
            <a:r>
              <a:rPr lang="en-US" sz="1400" b="1" i="0" baseline="30000" dirty="0">
                <a:effectLst/>
                <a:latin typeface="system-ui"/>
              </a:rPr>
              <a:t>44 </a:t>
            </a:r>
            <a:r>
              <a:rPr lang="en-US" sz="1400" b="0" i="0" dirty="0">
                <a:effectLst/>
                <a:latin typeface="system-ui"/>
              </a:rPr>
              <a:t>It was now about noon, and darkness came over the whole land until three in the afternoon, </a:t>
            </a:r>
            <a:r>
              <a:rPr lang="en-US" sz="1400" b="1" i="0" baseline="30000" dirty="0">
                <a:effectLst/>
                <a:latin typeface="system-ui"/>
              </a:rPr>
              <a:t>45 </a:t>
            </a:r>
            <a:r>
              <a:rPr lang="en-US" sz="1400" b="0" i="0" dirty="0">
                <a:effectLst/>
                <a:latin typeface="system-ui"/>
              </a:rPr>
              <a:t>for the sun stopped shining. And the curtain of the temple was torn in two. </a:t>
            </a:r>
            <a:r>
              <a:rPr lang="en-US" sz="1400" b="1" i="0" baseline="30000" dirty="0">
                <a:effectLst/>
                <a:latin typeface="system-ui"/>
              </a:rPr>
              <a:t>46 </a:t>
            </a:r>
            <a:r>
              <a:rPr lang="en-US" sz="1400" b="0" i="0" dirty="0">
                <a:effectLst/>
                <a:latin typeface="system-ui"/>
              </a:rPr>
              <a:t>Jesus called out with a loud voice, “Father, into your hands I commit my spirit.”</a:t>
            </a:r>
            <a:r>
              <a:rPr lang="en-US" sz="1400" b="0" i="0" baseline="30000" dirty="0">
                <a:effectLst/>
                <a:latin typeface="system-ui"/>
              </a:rPr>
              <a:t>[</a:t>
            </a:r>
            <a:r>
              <a:rPr lang="en-US" sz="1400" b="0" i="0" baseline="30000" dirty="0">
                <a:effectLst/>
                <a:latin typeface="system-ui"/>
                <a:hlinkClick r:id="rId2" tooltip="See footnote e"/>
              </a:rPr>
              <a:t>e</a:t>
            </a:r>
            <a:r>
              <a:rPr lang="en-US" sz="1400" b="0" i="0" baseline="30000" dirty="0">
                <a:effectLst/>
                <a:latin typeface="system-ui"/>
              </a:rPr>
              <a:t>]</a:t>
            </a:r>
            <a:r>
              <a:rPr lang="en-US" sz="1400" b="0" i="0" dirty="0">
                <a:effectLst/>
                <a:latin typeface="system-ui"/>
              </a:rPr>
              <a:t> When he had said this, he breathed his last.</a:t>
            </a:r>
            <a:endParaRPr lang="en-US" sz="1400" dirty="0"/>
          </a:p>
        </p:txBody>
      </p:sp>
    </p:spTree>
    <p:extLst>
      <p:ext uri="{BB962C8B-B14F-4D97-AF65-F5344CB8AC3E}">
        <p14:creationId xmlns:p14="http://schemas.microsoft.com/office/powerpoint/2010/main" val="3603961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Right Triangle 11">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024CA1-425F-BCC4-ACA0-382A7F598572}"/>
              </a:ext>
            </a:extLst>
          </p:cNvPr>
          <p:cNvSpPr>
            <a:spLocks noGrp="1"/>
          </p:cNvSpPr>
          <p:nvPr>
            <p:ph type="title"/>
          </p:nvPr>
        </p:nvSpPr>
        <p:spPr>
          <a:xfrm>
            <a:off x="751563" y="623275"/>
            <a:ext cx="2605409" cy="5527004"/>
          </a:xfrm>
        </p:spPr>
        <p:txBody>
          <a:bodyPr>
            <a:normAutofit/>
          </a:bodyPr>
          <a:lstStyle/>
          <a:p>
            <a:pPr algn="r"/>
            <a:r>
              <a:rPr lang="en-US" sz="4000" dirty="0"/>
              <a:t>INDIVIDUAL DISCOVERY</a:t>
            </a:r>
            <a:br>
              <a:rPr lang="en-US" sz="4000" dirty="0"/>
            </a:br>
            <a:r>
              <a:rPr lang="en-US" sz="4000" dirty="0"/>
              <a:t>/WEEKLY ACTIVITIES </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B18768C-4292-83EE-F283-4FAA35C1FBB3}"/>
              </a:ext>
            </a:extLst>
          </p:cNvPr>
          <p:cNvSpPr>
            <a:spLocks noGrp="1"/>
          </p:cNvSpPr>
          <p:nvPr>
            <p:ph idx="1"/>
          </p:nvPr>
        </p:nvSpPr>
        <p:spPr>
          <a:xfrm>
            <a:off x="3419605" y="318165"/>
            <a:ext cx="8447264" cy="6214534"/>
          </a:xfrm>
        </p:spPr>
        <p:txBody>
          <a:bodyPr anchor="ctr">
            <a:normAutofit lnSpcReduction="10000"/>
          </a:bodyPr>
          <a:lstStyle/>
          <a:p>
            <a:pPr marL="0" indent="0">
              <a:buNone/>
            </a:pPr>
            <a:r>
              <a:rPr lang="en-US" sz="3600" dirty="0"/>
              <a:t>Worship </a:t>
            </a:r>
          </a:p>
          <a:p>
            <a:r>
              <a:rPr lang="en-US" sz="3600" dirty="0"/>
              <a:t>BIBLE READING (MARK 5 &amp; 6)</a:t>
            </a:r>
          </a:p>
          <a:p>
            <a:r>
              <a:rPr lang="en-US" sz="3600" dirty="0"/>
              <a:t>DO THE DEVOTIONAL –GIVEN BY PASTOR</a:t>
            </a:r>
          </a:p>
          <a:p>
            <a:r>
              <a:rPr lang="en-US" sz="3600" dirty="0"/>
              <a:t>Connect with God each day. Every morning this week, commit several minutes to prayer. Ask God to help you solidify Jesus as central to your identity.  Use the following prayer as a starting point. “Dear Father, because of Jesus, there </a:t>
            </a:r>
            <a:r>
              <a:rPr lang="en-US" sz="3600" dirty="0" err="1"/>
              <a:t>isnothing</a:t>
            </a:r>
            <a:r>
              <a:rPr lang="en-US" sz="3600" dirty="0"/>
              <a:t> I did yesterday that made You love me less and there is nothing I could do today to make You love me more.”</a:t>
            </a:r>
          </a:p>
          <a:p>
            <a:pPr marL="0" indent="0">
              <a:buNone/>
            </a:pPr>
            <a:endParaRPr lang="en-US" sz="2000" dirty="0"/>
          </a:p>
        </p:txBody>
      </p:sp>
    </p:spTree>
    <p:extLst>
      <p:ext uri="{BB962C8B-B14F-4D97-AF65-F5344CB8AC3E}">
        <p14:creationId xmlns:p14="http://schemas.microsoft.com/office/powerpoint/2010/main" val="95565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1" descr="A screenshot of a cell phone&#10;&#10;Description automatically generated with medium confidence">
            <a:extLst>
              <a:ext uri="{FF2B5EF4-FFF2-40B4-BE49-F238E27FC236}">
                <a16:creationId xmlns:a16="http://schemas.microsoft.com/office/drawing/2014/main" id="{EDAE2131-F243-403A-A6A5-3F6F50DC2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3459163"/>
            <a:ext cx="1271588" cy="1825625"/>
          </a:xfrm>
          <a:prstGeom prst="rect">
            <a:avLst/>
          </a:prstGeom>
          <a:extLst>
            <a:ext uri="{909E8E84-426E-40DD-AFC4-6F175D3DCCD1}">
              <a14:hiddenFill xmlns:a14="http://schemas.microsoft.com/office/drawing/2010/main">
                <a:solidFill>
                  <a:srgbClr val="FFFFFF"/>
                </a:solidFill>
              </a14:hiddenFill>
            </a:ext>
          </a:extLst>
        </p:spPr>
      </p:pic>
      <p:pic>
        <p:nvPicPr>
          <p:cNvPr id="4109" name="Picture 13" descr="Logo&#10;&#10;Description automatically generated with low confidence">
            <a:extLst>
              <a:ext uri="{FF2B5EF4-FFF2-40B4-BE49-F238E27FC236}">
                <a16:creationId xmlns:a16="http://schemas.microsoft.com/office/drawing/2014/main" id="{3C65131C-88C5-4A50-9E82-D6CC6FE98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3459163"/>
            <a:ext cx="1222375" cy="1825625"/>
          </a:xfrm>
          <a:prstGeom prst="rect">
            <a:avLst/>
          </a:prstGeom>
          <a:extLst>
            <a:ext uri="{909E8E84-426E-40DD-AFC4-6F175D3DCCD1}">
              <a14:hiddenFill xmlns:a14="http://schemas.microsoft.com/office/drawing/2010/main">
                <a:solidFill>
                  <a:srgbClr val="FFFFFF"/>
                </a:solidFill>
              </a14:hiddenFill>
            </a:ext>
          </a:extLst>
        </p:spPr>
      </p:pic>
      <p:pic>
        <p:nvPicPr>
          <p:cNvPr id="4113" name="Picture 17">
            <a:extLst>
              <a:ext uri="{FF2B5EF4-FFF2-40B4-BE49-F238E27FC236}">
                <a16:creationId xmlns:a16="http://schemas.microsoft.com/office/drawing/2014/main" id="{AD9D3440-4B3A-4259-A590-6554B69976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7950" y="3459163"/>
            <a:ext cx="1543050" cy="1825625"/>
          </a:xfrm>
          <a:prstGeom prst="rect">
            <a:avLst/>
          </a:prstGeom>
          <a:extLst>
            <a:ext uri="{909E8E84-426E-40DD-AFC4-6F175D3DCCD1}">
              <a14:hiddenFill xmlns:a14="http://schemas.microsoft.com/office/drawing/2010/main">
                <a:solidFill>
                  <a:srgbClr val="FFFFFF"/>
                </a:solidFill>
              </a14:hiddenFill>
            </a:ext>
          </a:extLst>
        </p:spPr>
      </p:pic>
      <p:pic>
        <p:nvPicPr>
          <p:cNvPr id="4111" name="Picture 15" descr="Logo, company name&#10;&#10;Description automatically generated">
            <a:extLst>
              <a:ext uri="{FF2B5EF4-FFF2-40B4-BE49-F238E27FC236}">
                <a16:creationId xmlns:a16="http://schemas.microsoft.com/office/drawing/2014/main" id="{98B39031-9DDF-4CCF-98D5-2B5A10912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0850" y="3459163"/>
            <a:ext cx="1189038" cy="1825625"/>
          </a:xfrm>
          <a:prstGeom prst="rect">
            <a:avLst/>
          </a:prstGeom>
          <a:extLst>
            <a:ext uri="{909E8E84-426E-40DD-AFC4-6F175D3DCCD1}">
              <a14:hiddenFill xmlns:a14="http://schemas.microsoft.com/office/drawing/2010/main">
                <a:solidFill>
                  <a:srgbClr val="FFFFFF"/>
                </a:solidFill>
              </a14:hiddenFill>
            </a:ext>
          </a:extLst>
        </p:spPr>
      </p:pic>
      <p:pic>
        <p:nvPicPr>
          <p:cNvPr id="23" name="Graphic 22" descr="Right Pointing Backhand Index">
            <a:extLst>
              <a:ext uri="{FF2B5EF4-FFF2-40B4-BE49-F238E27FC236}">
                <a16:creationId xmlns:a16="http://schemas.microsoft.com/office/drawing/2014/main" id="{82B6A627-EEE6-4641-8610-2DB5AA49074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788150" y="3459163"/>
            <a:ext cx="1825625" cy="1825625"/>
          </a:xfrm>
          <a:prstGeom prst="rect">
            <a:avLst/>
          </a:prstGeom>
        </p:spPr>
      </p:pic>
      <p:pic>
        <p:nvPicPr>
          <p:cNvPr id="4117" name="Picture 21" descr="Logo, company name&#10;&#10;Description automatically generated">
            <a:extLst>
              <a:ext uri="{FF2B5EF4-FFF2-40B4-BE49-F238E27FC236}">
                <a16:creationId xmlns:a16="http://schemas.microsoft.com/office/drawing/2014/main" id="{58900F72-55C9-4B66-A888-FB948BB0589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682038" y="3459163"/>
            <a:ext cx="1385888" cy="1825625"/>
          </a:xfrm>
          <a:prstGeom prst="rect">
            <a:avLst/>
          </a:prstGeom>
          <a:extLst>
            <a:ext uri="{909E8E84-426E-40DD-AFC4-6F175D3DCCD1}">
              <a14:hiddenFill xmlns:a14="http://schemas.microsoft.com/office/drawing/2010/main">
                <a:solidFill>
                  <a:srgbClr val="FFFFFF"/>
                </a:solidFill>
              </a14:hiddenFill>
            </a:ext>
          </a:extLst>
        </p:spPr>
      </p:pic>
      <p:pic>
        <p:nvPicPr>
          <p:cNvPr id="4115" name="Picture 19" descr="Logo&#10;&#10;Description automatically generated">
            <a:extLst>
              <a:ext uri="{FF2B5EF4-FFF2-40B4-BE49-F238E27FC236}">
                <a16:creationId xmlns:a16="http://schemas.microsoft.com/office/drawing/2014/main" id="{AF110D82-C190-48B5-B8E9-350A314533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136188" y="3459163"/>
            <a:ext cx="1214438" cy="1825625"/>
          </a:xfrm>
          <a:prstGeom prst="rect">
            <a:avLst/>
          </a:prstGeom>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F2EFB36C-438A-4C48-B69E-A76C3645E8D5}"/>
              </a:ext>
            </a:extLst>
          </p:cNvPr>
          <p:cNvSpPr>
            <a:spLocks noGrp="1"/>
          </p:cNvSpPr>
          <p:nvPr>
            <p:ph type="title"/>
          </p:nvPr>
        </p:nvSpPr>
        <p:spPr>
          <a:xfrm>
            <a:off x="1286932" y="1204109"/>
            <a:ext cx="10023398" cy="857894"/>
          </a:xfrm>
        </p:spPr>
        <p:txBody>
          <a:bodyPr vert="horz" lIns="91440" tIns="45720" rIns="91440" bIns="45720" rtlCol="0">
            <a:normAutofit/>
          </a:bodyPr>
          <a:lstStyle/>
          <a:p>
            <a:r>
              <a:rPr lang="en-US" sz="4000" b="0" i="0" kern="1200" cap="all">
                <a:solidFill>
                  <a:srgbClr val="FFFFFF"/>
                </a:solidFill>
                <a:effectLst/>
                <a:latin typeface="+mj-lt"/>
                <a:ea typeface="+mj-ea"/>
                <a:cs typeface="+mj-cs"/>
              </a:rPr>
              <a:t>TAKE THE NEXT STEP</a:t>
            </a:r>
          </a:p>
        </p:txBody>
      </p:sp>
    </p:spTree>
    <p:extLst>
      <p:ext uri="{BB962C8B-B14F-4D97-AF65-F5344CB8AC3E}">
        <p14:creationId xmlns:p14="http://schemas.microsoft.com/office/powerpoint/2010/main" val="3509563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D5B05-6522-4834-66D1-02449218FBFC}"/>
              </a:ext>
            </a:extLst>
          </p:cNvPr>
          <p:cNvSpPr>
            <a:spLocks noGrp="1"/>
          </p:cNvSpPr>
          <p:nvPr>
            <p:ph type="title"/>
          </p:nvPr>
        </p:nvSpPr>
        <p:spPr>
          <a:xfrm>
            <a:off x="0" y="0"/>
            <a:ext cx="12192000" cy="6858000"/>
          </a:xfrm>
        </p:spPr>
        <p:txBody>
          <a:bodyPr anchor="ctr">
            <a:normAutofit fontScale="90000"/>
          </a:bodyPr>
          <a:lstStyle/>
          <a:p>
            <a:br>
              <a:rPr lang="en-US" sz="2000" b="1" dirty="0"/>
            </a:br>
            <a:br>
              <a:rPr lang="en-US" sz="2000" b="1" dirty="0"/>
            </a:br>
            <a:br>
              <a:rPr lang="en-US" sz="2000" b="1" dirty="0"/>
            </a:br>
            <a:br>
              <a:rPr lang="en-US" sz="2000" b="1" dirty="0"/>
            </a:br>
            <a:br>
              <a:rPr lang="en-US" sz="2000" b="1" dirty="0"/>
            </a:br>
            <a:r>
              <a:rPr lang="en-US" sz="3100" b="1" dirty="0"/>
              <a:t>Devotional – INCREASINGLY CENTRAL  </a:t>
            </a:r>
            <a:r>
              <a:rPr lang="en-US" sz="3100" b="1" dirty="0">
                <a:highlight>
                  <a:srgbClr val="FFFF00"/>
                </a:highlight>
              </a:rPr>
              <a:t>Conversion</a:t>
            </a:r>
            <a:br>
              <a:rPr lang="en-US" sz="3100" b="1" dirty="0">
                <a:highlight>
                  <a:srgbClr val="FFFF00"/>
                </a:highlight>
              </a:rPr>
            </a:br>
            <a:r>
              <a:rPr lang="en-US" sz="3100" b="1" dirty="0"/>
              <a:t>Greater Understanding of God’s holiness </a:t>
            </a:r>
            <a:r>
              <a:rPr lang="en-US" sz="1600" dirty="0"/>
              <a:t>       </a:t>
            </a:r>
            <a:br>
              <a:rPr lang="en-US" sz="1600" dirty="0"/>
            </a:br>
            <a:r>
              <a:rPr lang="en-US" sz="1600" dirty="0"/>
              <a:t>                               </a:t>
            </a: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r>
              <a:rPr lang="en-US" sz="1600" b="1" dirty="0"/>
              <a:t>Greater awareness of sin </a:t>
            </a:r>
            <a:br>
              <a:rPr lang="en-US" sz="1600" b="1" dirty="0"/>
            </a:br>
            <a:br>
              <a:rPr lang="en-US" sz="1600" dirty="0"/>
            </a:br>
            <a:r>
              <a:rPr lang="en-US" sz="1600" dirty="0"/>
              <a:t>This is a visual representation of the Christian life and the process by which the cross becomes increasingly central in our thinking. The chart moves chronologically from left to right, and the point of divergence is when someone becomes a Christian. The longer someone is a Christian, two things happen: they have a </a:t>
            </a:r>
            <a:r>
              <a:rPr lang="en-US" sz="1600" dirty="0" err="1"/>
              <a:t>deepr</a:t>
            </a:r>
            <a:r>
              <a:rPr lang="en-US" sz="1600" dirty="0"/>
              <a:t> understanding of God's holiness and of their own sinfulness.  </a:t>
            </a:r>
            <a:br>
              <a:rPr lang="en-US" sz="1600" dirty="0"/>
            </a:br>
            <a:r>
              <a:rPr lang="en-US" sz="1600" dirty="0"/>
              <a:t>This is why Paul, one of the holiest men who ever lived, referred to himself as “the chief of sinners.” As these two awarenesses grow, one’s view of the cross gets ever larger and larger.  Someone who has been a Christian for two decades will be far more aware o f how much the cross did for them than someone </a:t>
            </a:r>
            <a:r>
              <a:rPr lang="en-US" sz="1600" dirty="0" err="1"/>
              <a:t>hwo</a:t>
            </a:r>
            <a:r>
              <a:rPr lang="en-US" sz="1600" dirty="0"/>
              <a:t> has been a Christian for two days.  As a person's view of the cross grows, this naturally results in attributes like thankfulness, gratitude, love , mercy, justice, etc.  The Christian’s character is now being transformed into the image of Jesus.  This is a key aspect of how Jesus becomes increasingly central in a Christian's thinking, feeling and acting. </a:t>
            </a:r>
            <a:br>
              <a:rPr lang="en-US" sz="1600" dirty="0"/>
            </a:br>
            <a:br>
              <a:rPr lang="en-US" sz="1600" dirty="0"/>
            </a:br>
            <a:r>
              <a:rPr lang="en-US" sz="1600" b="1" dirty="0"/>
              <a:t>Questions:</a:t>
            </a:r>
            <a:br>
              <a:rPr lang="en-US" sz="1600" dirty="0"/>
            </a:br>
            <a:r>
              <a:rPr lang="en-US" sz="1600" dirty="0"/>
              <a:t>1. In the time that you’ve understood what Jesus has done for you on the cross and giving your life to Him in response, have you seen Jesus become increasingly central in your life? Explain.</a:t>
            </a:r>
            <a:br>
              <a:rPr lang="en-US" sz="1600" dirty="0"/>
            </a:br>
            <a:br>
              <a:rPr lang="en-US" sz="1600" dirty="0"/>
            </a:br>
            <a:r>
              <a:rPr lang="en-US" sz="1600" dirty="0"/>
              <a:t>2. Do you see the ugliness of your sin any more than you did when you first became a Christian? How so? </a:t>
            </a: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600" dirty="0"/>
            </a:br>
            <a:br>
              <a:rPr lang="en-US" sz="1200" dirty="0"/>
            </a:br>
            <a:endParaRPr lang="en-US" sz="2000" dirty="0"/>
          </a:p>
        </p:txBody>
      </p:sp>
      <p:pic>
        <p:nvPicPr>
          <p:cNvPr id="5" name="Content Placeholder 4" descr="Add with solid fill">
            <a:extLst>
              <a:ext uri="{FF2B5EF4-FFF2-40B4-BE49-F238E27FC236}">
                <a16:creationId xmlns:a16="http://schemas.microsoft.com/office/drawing/2014/main" id="{FDB4AC65-9F3A-BDC9-EE50-7256E8F8F722}"/>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137599" y="1455271"/>
            <a:ext cx="914400" cy="1156219"/>
          </a:xfrm>
        </p:spPr>
      </p:pic>
      <p:pic>
        <p:nvPicPr>
          <p:cNvPr id="9" name="Content Placeholder 4" descr="Add with solid fill">
            <a:extLst>
              <a:ext uri="{FF2B5EF4-FFF2-40B4-BE49-F238E27FC236}">
                <a16:creationId xmlns:a16="http://schemas.microsoft.com/office/drawing/2014/main" id="{5538D90C-2AB5-1C0F-9506-7799A2C48F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9840" y="1576180"/>
            <a:ext cx="914400" cy="914400"/>
          </a:xfrm>
          <a:prstGeom prst="rect">
            <a:avLst/>
          </a:prstGeom>
        </p:spPr>
      </p:pic>
      <p:pic>
        <p:nvPicPr>
          <p:cNvPr id="11" name="Content Placeholder 4" descr="Add with solid fill">
            <a:extLst>
              <a:ext uri="{FF2B5EF4-FFF2-40B4-BE49-F238E27FC236}">
                <a16:creationId xmlns:a16="http://schemas.microsoft.com/office/drawing/2014/main" id="{336C0EE5-2939-B2D5-90FF-72DD93A326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14177" y="1369204"/>
            <a:ext cx="914400" cy="1328352"/>
          </a:xfrm>
          <a:prstGeom prst="rect">
            <a:avLst/>
          </a:prstGeom>
        </p:spPr>
      </p:pic>
      <p:cxnSp>
        <p:nvCxnSpPr>
          <p:cNvPr id="14" name="Straight Connector 13">
            <a:extLst>
              <a:ext uri="{FF2B5EF4-FFF2-40B4-BE49-F238E27FC236}">
                <a16:creationId xmlns:a16="http://schemas.microsoft.com/office/drawing/2014/main" id="{86C2458A-5410-9B7C-2935-BB5BBB71E699}"/>
              </a:ext>
            </a:extLst>
          </p:cNvPr>
          <p:cNvCxnSpPr>
            <a:cxnSpLocks/>
          </p:cNvCxnSpPr>
          <p:nvPr/>
        </p:nvCxnSpPr>
        <p:spPr>
          <a:xfrm flipV="1">
            <a:off x="223199" y="1402949"/>
            <a:ext cx="2867557" cy="1732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B629EA8-A477-D683-B948-C9D3DA6C9954}"/>
              </a:ext>
            </a:extLst>
          </p:cNvPr>
          <p:cNvCxnSpPr>
            <a:cxnSpLocks/>
          </p:cNvCxnSpPr>
          <p:nvPr/>
        </p:nvCxnSpPr>
        <p:spPr>
          <a:xfrm>
            <a:off x="223199" y="2536917"/>
            <a:ext cx="2928552" cy="149145"/>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3907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a:extLst>
            <a:ext uri="{FF2B5EF4-FFF2-40B4-BE49-F238E27FC236}">
              <a16:creationId xmlns:a16="http://schemas.microsoft.com/office/drawing/2014/main" id="{6DFAE2B6-08C2-48DE-B95A-6EA0FCEFE586}"/>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Rectangle 10">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ectangle 12">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BD84DB-D3AC-E7C7-20C3-984F36A30704}"/>
              </a:ext>
            </a:extLst>
          </p:cNvPr>
          <p:cNvSpPr>
            <a:spLocks noGrp="1"/>
          </p:cNvSpPr>
          <p:nvPr>
            <p:ph type="title"/>
          </p:nvPr>
        </p:nvSpPr>
        <p:spPr>
          <a:xfrm>
            <a:off x="504967" y="675564"/>
            <a:ext cx="3609833" cy="5204085"/>
          </a:xfrm>
        </p:spPr>
        <p:txBody>
          <a:bodyPr>
            <a:normAutofit/>
          </a:bodyPr>
          <a:lstStyle/>
          <a:p>
            <a:r>
              <a:rPr lang="en-US"/>
              <a:t>INDIVIDUAL DISCOVERY</a:t>
            </a:r>
            <a:br>
              <a:rPr lang="en-US"/>
            </a:br>
            <a:r>
              <a:rPr lang="en-US"/>
              <a:t>/WEEKLY ACTIVITIES </a:t>
            </a:r>
          </a:p>
        </p:txBody>
      </p:sp>
      <p:cxnSp>
        <p:nvCxnSpPr>
          <p:cNvPr id="17" name="Straight Connector 16">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2804AC15-AD0F-01C9-7A3A-241D25B0EDF5}"/>
              </a:ext>
            </a:extLst>
          </p:cNvPr>
          <p:cNvGraphicFramePr>
            <a:graphicFrameLocks noGrp="1"/>
          </p:cNvGraphicFramePr>
          <p:nvPr>
            <p:ph idx="1"/>
            <p:extLst>
              <p:ext uri="{D42A27DB-BD31-4B8C-83A1-F6EECF244321}">
                <p14:modId xmlns:p14="http://schemas.microsoft.com/office/powerpoint/2010/main" val="294135900"/>
              </p:ext>
            </p:extLst>
          </p:nvPr>
        </p:nvGraphicFramePr>
        <p:xfrm>
          <a:off x="4776730" y="819369"/>
          <a:ext cx="6589260"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468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AB42B8A-514C-92C2-9A7A-0A186E60828A}"/>
              </a:ext>
            </a:extLst>
          </p:cNvPr>
          <p:cNvSpPr>
            <a:spLocks noGrp="1"/>
          </p:cNvSpPr>
          <p:nvPr>
            <p:ph idx="1"/>
          </p:nvPr>
        </p:nvSpPr>
        <p:spPr>
          <a:xfrm>
            <a:off x="0" y="86498"/>
            <a:ext cx="12192000" cy="6771502"/>
          </a:xfrm>
        </p:spPr>
        <p:txBody>
          <a:bodyPr>
            <a:normAutofit/>
          </a:bodyPr>
          <a:lstStyle/>
          <a:p>
            <a:pPr marL="0" indent="0">
              <a:buNone/>
            </a:pPr>
            <a:r>
              <a:rPr lang="en-US" sz="1200" b="1" u="sng" dirty="0">
                <a:highlight>
                  <a:srgbClr val="FFFF00"/>
                </a:highlight>
              </a:rPr>
              <a:t>Personal Study: Central to My Identity</a:t>
            </a:r>
          </a:p>
          <a:p>
            <a:pPr marL="0" indent="0">
              <a:buNone/>
            </a:pPr>
            <a:r>
              <a:rPr lang="en-US" sz="1200" dirty="0"/>
              <a:t>In the story of Zacchaeus, Jesus never commanded him to repay those he’d stolen from or to give to the poor.  Zacchaeus made that decision on his own. Look. </a:t>
            </a:r>
          </a:p>
          <a:p>
            <a:pPr marL="0" indent="0">
              <a:buNone/>
            </a:pPr>
            <a:r>
              <a:rPr lang="en-US" sz="1200" b="1" dirty="0">
                <a:solidFill>
                  <a:srgbClr val="C00000"/>
                </a:solidFill>
              </a:rPr>
              <a:t>Luke 19:8 </a:t>
            </a:r>
            <a:r>
              <a:rPr lang="en-US" sz="1200" dirty="0"/>
              <a:t>“But Zacchaeus stood there and said to the Lord, “Look, I’ll give half of my possessions to the por. Lord! And if I have extorted anything from anyone, I’ll pay back four times as much!”</a:t>
            </a:r>
          </a:p>
          <a:p>
            <a:pPr marL="0" indent="0">
              <a:buNone/>
            </a:pPr>
            <a:r>
              <a:rPr lang="en-US" sz="1200" dirty="0"/>
              <a:t>Questions:</a:t>
            </a:r>
          </a:p>
          <a:p>
            <a:pPr marL="342900" indent="-342900">
              <a:buAutoNum type="arabicPeriod"/>
            </a:pPr>
            <a:r>
              <a:rPr lang="en-US" sz="1200" dirty="0"/>
              <a:t>What do you think motivated Zacchaeus to these actions?</a:t>
            </a:r>
          </a:p>
          <a:p>
            <a:pPr marL="342900" indent="-342900">
              <a:buAutoNum type="arabicPeriod"/>
            </a:pPr>
            <a:r>
              <a:rPr lang="en-US" sz="1200" dirty="0"/>
              <a:t>What did Jesus’ actions communicate to Zacchaeus about his identity?</a:t>
            </a:r>
          </a:p>
          <a:p>
            <a:pPr marL="0" indent="0">
              <a:buNone/>
            </a:pPr>
            <a:r>
              <a:rPr lang="en-US" sz="1200" dirty="0"/>
              <a:t>Is there a moment in your life – a failure, success, etc. -  that you have allowed to define you until now? For Christians, the defining moments are Jesus’s death for us on the cross and His resurrection.. Because of these moments, we find our identity in Him.  What once defined us has now been erased and replaced with righteousness, love, and forgiveness.</a:t>
            </a:r>
          </a:p>
          <a:p>
            <a:pPr marL="0" indent="0">
              <a:buNone/>
            </a:pPr>
            <a:r>
              <a:rPr lang="en-US" sz="1200" dirty="0"/>
              <a:t>God presented JESUS to demonstrate His righteousness at the present time, so that He would be righteous and declare righteous the one who has faith in Jesus. </a:t>
            </a:r>
            <a:r>
              <a:rPr lang="en-US" sz="1200" dirty="0">
                <a:solidFill>
                  <a:srgbClr val="C00000"/>
                </a:solidFill>
              </a:rPr>
              <a:t>ROMANS 3:26</a:t>
            </a:r>
          </a:p>
          <a:p>
            <a:pPr marL="0" indent="0">
              <a:buNone/>
            </a:pPr>
            <a:r>
              <a:rPr lang="en-US" sz="1200" dirty="0"/>
              <a:t>For while we were still helpless, at the appointed moment, Christ died for the ungodly. For rarely will someone die for a just person – though for a good person perhaps someone might even dare to die.  Bot God proves His own love for us in that while we were still sinners, Christ died four us!  Much more then, since we have now been declared righteous by His blood, we will be saved through Him from wrath.  For if, while we were enemies, we were reconciled to God through the death of His son, then how much more, we also rejoice in God through our Lord Jesus Christ.  We have now received this reconciliation through Him.  </a:t>
            </a:r>
            <a:r>
              <a:rPr lang="en-US" sz="1200" dirty="0">
                <a:solidFill>
                  <a:srgbClr val="C00000"/>
                </a:solidFill>
              </a:rPr>
              <a:t>ROMANS 5:6-11</a:t>
            </a:r>
          </a:p>
          <a:p>
            <a:pPr marL="0" indent="0">
              <a:buNone/>
            </a:pPr>
            <a:r>
              <a:rPr lang="en-US" sz="1200" dirty="0">
                <a:solidFill>
                  <a:srgbClr val="C00000"/>
                </a:solidFill>
              </a:rPr>
              <a:t>Question: </a:t>
            </a:r>
            <a:r>
              <a:rPr lang="en-US" sz="1200" dirty="0"/>
              <a:t>How do the 2 passages describe our identity? </a:t>
            </a:r>
          </a:p>
          <a:p>
            <a:pPr marL="0" indent="0">
              <a:buNone/>
            </a:pPr>
            <a:r>
              <a:rPr lang="en-US" sz="1200" dirty="0"/>
              <a:t>Look at the case studies and answer questions attached to each.</a:t>
            </a:r>
          </a:p>
          <a:p>
            <a:pPr marL="0" indent="0">
              <a:buNone/>
            </a:pPr>
            <a:r>
              <a:rPr lang="en-US" sz="1200" dirty="0"/>
              <a:t>CASE STUDY 1: Someone who grew u in a strict, morally conservative family thinks, I am a good person.</a:t>
            </a:r>
          </a:p>
          <a:p>
            <a:pPr lvl="1"/>
            <a:r>
              <a:rPr lang="en-US" sz="1200" dirty="0"/>
              <a:t>What is this person making central to their identity?</a:t>
            </a:r>
          </a:p>
          <a:p>
            <a:pPr lvl="1"/>
            <a:r>
              <a:rPr lang="en-US" sz="1200" dirty="0"/>
              <a:t>What would it look like for this person to make Jesus central to their identity?</a:t>
            </a:r>
          </a:p>
          <a:p>
            <a:pPr marL="0" indent="0">
              <a:buNone/>
            </a:pPr>
            <a:r>
              <a:rPr lang="en-US" sz="1200" dirty="0"/>
              <a:t>CASE STUDY 2: Someone who was abused as a child has spent their whole life thinking, I am dirty.</a:t>
            </a:r>
          </a:p>
          <a:p>
            <a:pPr lvl="1"/>
            <a:r>
              <a:rPr lang="en-US" sz="1200" dirty="0"/>
              <a:t>What would it look like for this person to make Jesus central to their identity?</a:t>
            </a:r>
          </a:p>
          <a:p>
            <a:pPr marL="0" indent="0">
              <a:buNone/>
            </a:pPr>
            <a:r>
              <a:rPr lang="en-US" sz="1200" dirty="0"/>
              <a:t>CASE STUDY 3: Someone wrestling with both the gospel and their sexuality says, “I don’t know if I can become a Christian because I am gay.”</a:t>
            </a:r>
          </a:p>
          <a:p>
            <a:pPr lvl="1"/>
            <a:r>
              <a:rPr lang="en-US" sz="1200" dirty="0"/>
              <a:t>What would it look like for this person to make Jesus central to their identity?</a:t>
            </a:r>
          </a:p>
          <a:p>
            <a:pPr lvl="1"/>
            <a:endParaRPr lang="en-US" sz="1200" dirty="0"/>
          </a:p>
          <a:p>
            <a:pPr marL="0" indent="0">
              <a:buNone/>
            </a:pPr>
            <a:r>
              <a:rPr lang="en-US" sz="1200" dirty="0"/>
              <a:t>EXAMINE YOUR OWN STORY. WHAT ARE PRACTICAL THINGS YOU CAN DO TO MAKE JESUS CENTRAL IN YOUR THINKING ABOUT YOURSELF?</a:t>
            </a:r>
          </a:p>
        </p:txBody>
      </p:sp>
    </p:spTree>
    <p:extLst>
      <p:ext uri="{BB962C8B-B14F-4D97-AF65-F5344CB8AC3E}">
        <p14:creationId xmlns:p14="http://schemas.microsoft.com/office/powerpoint/2010/main" val="380732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25A08A-4C80-93EB-8A73-DE2BCE360909}"/>
              </a:ext>
            </a:extLst>
          </p:cNvPr>
          <p:cNvSpPr>
            <a:spLocks noGrp="1"/>
          </p:cNvSpPr>
          <p:nvPr>
            <p:ph idx="1"/>
          </p:nvPr>
        </p:nvSpPr>
        <p:spPr>
          <a:xfrm>
            <a:off x="0" y="0"/>
            <a:ext cx="12191999" cy="6858000"/>
          </a:xfrm>
        </p:spPr>
        <p:txBody>
          <a:bodyPr/>
          <a:lstStyle/>
          <a:p>
            <a:pPr marL="0" indent="0">
              <a:buNone/>
            </a:pPr>
            <a:r>
              <a:rPr lang="en-US" sz="1200" b="1" u="sng" dirty="0">
                <a:highlight>
                  <a:srgbClr val="FFFF00"/>
                </a:highlight>
              </a:rPr>
              <a:t>Personal Study: Central to What I Do </a:t>
            </a:r>
          </a:p>
          <a:p>
            <a:pPr marL="0" indent="0">
              <a:buNone/>
            </a:pPr>
            <a:r>
              <a:rPr lang="en-US" sz="1200" dirty="0"/>
              <a:t>Alarm, Protein, Five miles, Shower, Clothes. Coffee spill. Change clothes. Breakfast. Traffic delay. Meeting. Class. Emails. Lunch across town. More meetings. More classes. Traffic delay. Groceries. Errands. Home. Dinner. Homework. Chores. Emails. News. Bed. Repeat. </a:t>
            </a:r>
          </a:p>
          <a:p>
            <a:pPr marL="0" indent="0">
              <a:buNone/>
            </a:pPr>
            <a:r>
              <a:rPr lang="en-US" sz="1200" dirty="0"/>
              <a:t>What does your day look like? Your life may be shockingly similar to the routine listed above.  It may be even more hectic. Life is busy. And it will always be filled with things that compete with Jesus for your attention. </a:t>
            </a:r>
          </a:p>
          <a:p>
            <a:pPr lvl="1"/>
            <a:r>
              <a:rPr lang="en-US" sz="1200" dirty="0"/>
              <a:t>What things in your life are competing with Jesus for centrality in your heart?</a:t>
            </a:r>
          </a:p>
          <a:p>
            <a:pPr lvl="1"/>
            <a:r>
              <a:rPr lang="en-US" sz="1200" dirty="0"/>
              <a:t>What are the symptoms that something besides Jesus is central in your living and decision making?</a:t>
            </a:r>
          </a:p>
          <a:p>
            <a:pPr lvl="1"/>
            <a:endParaRPr lang="en-US" sz="1200" b="1" dirty="0"/>
          </a:p>
          <a:p>
            <a:pPr marL="0" indent="0">
              <a:buNone/>
            </a:pPr>
            <a:r>
              <a:rPr lang="en-US" sz="1200" dirty="0"/>
              <a:t>Trust in the LORD with all your heart, and do not rely on your own understanding; think about HIM in all your ways, and He will guide you on the right paths. PROVERBS 3:5-6</a:t>
            </a:r>
          </a:p>
          <a:p>
            <a:pPr lvl="1"/>
            <a:r>
              <a:rPr lang="en-US" sz="1200" dirty="0"/>
              <a:t>After reading Proverbs 3:5-6 ask and answer yourself, “since becoming a Christian have, I specifically started trusting God? And how am I still not trusting HIM? </a:t>
            </a:r>
          </a:p>
          <a:p>
            <a:pPr lvl="1"/>
            <a:r>
              <a:rPr lang="en-US" sz="1200" dirty="0"/>
              <a:t>What does it mean to “THINK ABOUT HIM IN ALL YOUR WAYS”</a:t>
            </a:r>
          </a:p>
          <a:p>
            <a:pPr marL="0" indent="0">
              <a:buNone/>
            </a:pPr>
            <a:r>
              <a:rPr lang="en-US" sz="1200" dirty="0"/>
              <a:t>Take a few moments and examine what it looks like to make Jesus central in the four following areas of your life.  Don’t hold back.  Answer the questions for each area honestly. </a:t>
            </a:r>
            <a:br>
              <a:rPr lang="en-US" sz="1200" dirty="0">
                <a:highlight>
                  <a:srgbClr val="FFFF00"/>
                </a:highlight>
              </a:rPr>
            </a:br>
            <a:endParaRPr lang="en-US" sz="1200" dirty="0">
              <a:highlight>
                <a:srgbClr val="FFFF00"/>
              </a:highlight>
            </a:endParaRPr>
          </a:p>
          <a:p>
            <a:pPr marL="0" indent="0">
              <a:buNone/>
            </a:pPr>
            <a:r>
              <a:rPr lang="en-US" sz="1200" dirty="0">
                <a:highlight>
                  <a:srgbClr val="FFFF00"/>
                </a:highlight>
              </a:rPr>
              <a:t>RELATIONSHIPS:</a:t>
            </a:r>
          </a:p>
          <a:p>
            <a:pPr lvl="1"/>
            <a:r>
              <a:rPr lang="en-US" sz="1200" dirty="0"/>
              <a:t>What are you doing to make Jesus more central to this area of your life? </a:t>
            </a:r>
          </a:p>
          <a:p>
            <a:pPr lvl="1"/>
            <a:r>
              <a:rPr lang="en-US" sz="1200" dirty="0"/>
              <a:t>In what ways are you failing to make Jesus more central to this area of your life?</a:t>
            </a:r>
          </a:p>
          <a:p>
            <a:pPr marL="0" indent="0">
              <a:buNone/>
            </a:pPr>
            <a:r>
              <a:rPr lang="en-US" sz="1200" dirty="0">
                <a:highlight>
                  <a:srgbClr val="FFFF00"/>
                </a:highlight>
              </a:rPr>
              <a:t>FINANCES:</a:t>
            </a:r>
          </a:p>
          <a:p>
            <a:pPr lvl="1"/>
            <a:r>
              <a:rPr lang="en-US" sz="1200" dirty="0"/>
              <a:t>What are you doing to make Jesus more central to this area of your life?</a:t>
            </a:r>
          </a:p>
          <a:p>
            <a:pPr lvl="1"/>
            <a:r>
              <a:rPr lang="en-US" sz="1200" dirty="0"/>
              <a:t>In what ways are you failing to make Jesus more central to this area of your life?</a:t>
            </a:r>
          </a:p>
          <a:p>
            <a:pPr marL="0" indent="0">
              <a:buNone/>
            </a:pPr>
            <a:r>
              <a:rPr lang="en-US" sz="1200" dirty="0">
                <a:highlight>
                  <a:srgbClr val="FFFF00"/>
                </a:highlight>
              </a:rPr>
              <a:t>TIME/SCHEDULE:</a:t>
            </a:r>
          </a:p>
          <a:p>
            <a:pPr lvl="1"/>
            <a:r>
              <a:rPr lang="en-US" sz="1200" dirty="0"/>
              <a:t>What are you doing to make Jesus more central to this area of your life?</a:t>
            </a:r>
          </a:p>
          <a:p>
            <a:pPr lvl="1"/>
            <a:r>
              <a:rPr lang="en-US" sz="1200" dirty="0"/>
              <a:t>In what ways are you failing to make Jesus more central to this area of your life?</a:t>
            </a:r>
          </a:p>
          <a:p>
            <a:pPr marL="0" indent="0">
              <a:buNone/>
            </a:pPr>
            <a:r>
              <a:rPr lang="en-US" sz="1200" dirty="0">
                <a:highlight>
                  <a:srgbClr val="FFFF00"/>
                </a:highlight>
              </a:rPr>
              <a:t>SEX:</a:t>
            </a:r>
          </a:p>
          <a:p>
            <a:pPr lvl="1"/>
            <a:r>
              <a:rPr lang="en-US" sz="1200" dirty="0"/>
              <a:t>What are you doing to make Jesus more central to this area of your life?</a:t>
            </a:r>
          </a:p>
          <a:p>
            <a:pPr lvl="1"/>
            <a:r>
              <a:rPr lang="en-US" sz="1200" dirty="0"/>
              <a:t>In what ways are you failing to make Jesus more central to this area of your life?</a:t>
            </a:r>
          </a:p>
        </p:txBody>
      </p:sp>
    </p:spTree>
    <p:extLst>
      <p:ext uri="{BB962C8B-B14F-4D97-AF65-F5344CB8AC3E}">
        <p14:creationId xmlns:p14="http://schemas.microsoft.com/office/powerpoint/2010/main" val="854122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7D039-DB2B-695D-89BB-E8BF28D839C0}"/>
              </a:ext>
            </a:extLst>
          </p:cNvPr>
          <p:cNvSpPr>
            <a:spLocks noGrp="1"/>
          </p:cNvSpPr>
          <p:nvPr>
            <p:ph type="title"/>
          </p:nvPr>
        </p:nvSpPr>
        <p:spPr>
          <a:xfrm>
            <a:off x="83127" y="58189"/>
            <a:ext cx="12108873" cy="2593571"/>
          </a:xfrm>
        </p:spPr>
        <p:txBody>
          <a:bodyPr>
            <a:normAutofit/>
          </a:bodyPr>
          <a:lstStyle/>
          <a:p>
            <a:br>
              <a:rPr lang="en-US"/>
            </a:br>
            <a:endParaRPr lang="en-US" dirty="0"/>
          </a:p>
        </p:txBody>
      </p:sp>
      <p:pic>
        <p:nvPicPr>
          <p:cNvPr id="4" name="Online Media 3" title="What EXACTLY Happened When You Got Saved? | Ephesians 2:1-10">
            <a:hlinkClick r:id="" action="ppaction://media"/>
            <a:extLst>
              <a:ext uri="{FF2B5EF4-FFF2-40B4-BE49-F238E27FC236}">
                <a16:creationId xmlns:a16="http://schemas.microsoft.com/office/drawing/2014/main" id="{87A34CB4-FB00-0888-59B4-03B1B6569C30}"/>
              </a:ext>
            </a:extLst>
          </p:cNvPr>
          <p:cNvPicPr>
            <a:picLocks noGrp="1" noRot="1" noChangeAspect="1"/>
          </p:cNvPicPr>
          <p:nvPr>
            <p:ph idx="1"/>
            <a:videoFile r:link="rId1"/>
          </p:nvPr>
        </p:nvPicPr>
        <p:blipFill>
          <a:blip r:embed="rId4"/>
          <a:stretch>
            <a:fillRect/>
          </a:stretch>
        </p:blipFill>
        <p:spPr>
          <a:xfrm>
            <a:off x="501533" y="532545"/>
            <a:ext cx="11272059" cy="5185083"/>
          </a:xfrm>
          <a:prstGeom prst="rect">
            <a:avLst/>
          </a:prstGeom>
        </p:spPr>
      </p:pic>
    </p:spTree>
    <p:extLst>
      <p:ext uri="{BB962C8B-B14F-4D97-AF65-F5344CB8AC3E}">
        <p14:creationId xmlns:p14="http://schemas.microsoft.com/office/powerpoint/2010/main" val="209578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Group – King's Grant Baptist Church">
            <a:extLst>
              <a:ext uri="{FF2B5EF4-FFF2-40B4-BE49-F238E27FC236}">
                <a16:creationId xmlns:a16="http://schemas.microsoft.com/office/drawing/2014/main" id="{036217CB-7430-4921-25FE-6FCCEA304D8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6472" y="581339"/>
            <a:ext cx="3627295" cy="35524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E0EC8FF4-1EF2-2336-8CDD-2AE9400D85C6}"/>
              </a:ext>
            </a:extLst>
          </p:cNvPr>
          <p:cNvSpPr>
            <a:spLocks noGrp="1"/>
          </p:cNvSpPr>
          <p:nvPr>
            <p:ph idx="1"/>
          </p:nvPr>
        </p:nvSpPr>
        <p:spPr>
          <a:xfrm>
            <a:off x="3141962" y="407181"/>
            <a:ext cx="5237448" cy="4098553"/>
          </a:xfrm>
        </p:spPr>
        <p:txBody>
          <a:bodyPr>
            <a:normAutofit/>
          </a:bodyPr>
          <a:lstStyle/>
          <a:p>
            <a:pPr marL="0" indent="0">
              <a:buNone/>
            </a:pPr>
            <a:r>
              <a:rPr lang="en-US" sz="4000" dirty="0"/>
              <a:t>MYNEWBETHEL.ORG (MNB ONLINE AND MY NEW BETHEL LIVE</a:t>
            </a:r>
          </a:p>
        </p:txBody>
      </p:sp>
      <p:pic>
        <p:nvPicPr>
          <p:cNvPr id="1028" name="Picture 4" descr="Join A Small Group Today | Worship ...">
            <a:extLst>
              <a:ext uri="{FF2B5EF4-FFF2-40B4-BE49-F238E27FC236}">
                <a16:creationId xmlns:a16="http://schemas.microsoft.com/office/drawing/2014/main" id="{AE96529E-F372-01AD-A894-1F8C1F4DB95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0571" y="425470"/>
            <a:ext cx="2771391" cy="409855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mall Group | Discipleship ...">
            <a:extLst>
              <a:ext uri="{FF2B5EF4-FFF2-40B4-BE49-F238E27FC236}">
                <a16:creationId xmlns:a16="http://schemas.microsoft.com/office/drawing/2014/main" id="{665DB178-F0F3-A92E-B84F-EBC3C04EA0E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08019" y="4542310"/>
            <a:ext cx="5999086" cy="216842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Join a Small Group - The Cross Church">
            <a:extLst>
              <a:ext uri="{FF2B5EF4-FFF2-40B4-BE49-F238E27FC236}">
                <a16:creationId xmlns:a16="http://schemas.microsoft.com/office/drawing/2014/main" id="{23AA61BD-B9F4-493C-E10E-A61424A95A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571" y="4542310"/>
            <a:ext cx="5237448" cy="2168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652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9ECE-D81F-4D1B-6B68-315CAE6A784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A4DDEC8-3DC7-9836-E179-7DDD699D67B2}"/>
              </a:ext>
            </a:extLst>
          </p:cNvPr>
          <p:cNvSpPr>
            <a:spLocks noGrp="1"/>
          </p:cNvSpPr>
          <p:nvPr>
            <p:ph idx="1"/>
          </p:nvPr>
        </p:nvSpPr>
        <p:spPr/>
        <p:txBody>
          <a:bodyPr/>
          <a:lstStyle/>
          <a:p>
            <a:endParaRPr lang="en-US"/>
          </a:p>
        </p:txBody>
      </p:sp>
      <p:pic>
        <p:nvPicPr>
          <p:cNvPr id="3074" name="Picture 2">
            <a:extLst>
              <a:ext uri="{FF2B5EF4-FFF2-40B4-BE49-F238E27FC236}">
                <a16:creationId xmlns:a16="http://schemas.microsoft.com/office/drawing/2014/main" id="{01D63430-F2E9-1FCE-38ED-123B85285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958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A26FA-B0B9-AE5E-DA3A-ED7F386B31D5}"/>
              </a:ext>
            </a:extLst>
          </p:cNvPr>
          <p:cNvSpPr>
            <a:spLocks noGrp="1"/>
          </p:cNvSpPr>
          <p:nvPr>
            <p:ph type="title"/>
          </p:nvPr>
        </p:nvSpPr>
        <p:spPr>
          <a:xfrm>
            <a:off x="633505" y="624540"/>
            <a:ext cx="10930965" cy="791883"/>
          </a:xfrm>
        </p:spPr>
        <p:txBody>
          <a:bodyPr>
            <a:noAutofit/>
          </a:bodyPr>
          <a:lstStyle/>
          <a:p>
            <a:r>
              <a:rPr lang="en-US" sz="3600" dirty="0"/>
              <a:t>THE BEGINNING </a:t>
            </a:r>
            <a:br>
              <a:rPr lang="en-US" sz="3600" dirty="0"/>
            </a:br>
            <a:r>
              <a:rPr lang="en-US" sz="3600" dirty="0"/>
              <a:t>CONTENTS</a:t>
            </a:r>
          </a:p>
        </p:txBody>
      </p:sp>
      <p:sp>
        <p:nvSpPr>
          <p:cNvPr id="3" name="Content Placeholder 2">
            <a:extLst>
              <a:ext uri="{FF2B5EF4-FFF2-40B4-BE49-F238E27FC236}">
                <a16:creationId xmlns:a16="http://schemas.microsoft.com/office/drawing/2014/main" id="{C72CBF0E-9098-CA8C-B230-E0FD123BA56D}"/>
              </a:ext>
            </a:extLst>
          </p:cNvPr>
          <p:cNvSpPr>
            <a:spLocks noGrp="1"/>
          </p:cNvSpPr>
          <p:nvPr>
            <p:ph idx="1"/>
          </p:nvPr>
        </p:nvSpPr>
        <p:spPr>
          <a:xfrm>
            <a:off x="836706" y="1416425"/>
            <a:ext cx="10721789" cy="4817034"/>
          </a:xfrm>
        </p:spPr>
        <p:txBody>
          <a:bodyPr>
            <a:normAutofit/>
          </a:bodyPr>
          <a:lstStyle/>
          <a:p>
            <a:pPr marL="0" indent="0">
              <a:buNone/>
            </a:pPr>
            <a:r>
              <a:rPr lang="en-US" dirty="0"/>
              <a:t>A NOTE FOR DISCIPLE MAKERS</a:t>
            </a:r>
          </a:p>
          <a:p>
            <a:pPr marL="0" indent="0">
              <a:buNone/>
            </a:pPr>
            <a:r>
              <a:rPr lang="en-US" dirty="0"/>
              <a:t>WHAT IS A DISCIPLE</a:t>
            </a:r>
          </a:p>
          <a:p>
            <a:pPr marL="0" indent="0">
              <a:buNone/>
            </a:pPr>
            <a:r>
              <a:rPr lang="en-US" dirty="0"/>
              <a:t>HOW TO USE THIS RESOURCE</a:t>
            </a:r>
          </a:p>
          <a:p>
            <a:pPr marL="0" indent="0">
              <a:buNone/>
            </a:pPr>
            <a:r>
              <a:rPr lang="en-US" dirty="0"/>
              <a:t>SESSION 1 WHAT JUST HAPPENED</a:t>
            </a:r>
          </a:p>
          <a:p>
            <a:pPr marL="0" indent="0">
              <a:buNone/>
            </a:pPr>
            <a:r>
              <a:rPr lang="en-US" b="1" dirty="0">
                <a:solidFill>
                  <a:srgbClr val="FF0000"/>
                </a:solidFill>
              </a:rPr>
              <a:t>SESSION 2 THE CENTRALITY OF CHRIST</a:t>
            </a:r>
          </a:p>
          <a:p>
            <a:pPr marL="0" indent="0">
              <a:buNone/>
            </a:pPr>
            <a:r>
              <a:rPr lang="en-US" dirty="0"/>
              <a:t>SESSION 3 TIME WITH JESUS</a:t>
            </a:r>
          </a:p>
          <a:p>
            <a:pPr marL="0" indent="0">
              <a:buNone/>
            </a:pPr>
            <a:r>
              <a:rPr lang="en-US" dirty="0"/>
              <a:t>SESSION 4 THE BLESSING OF COMMUNITY</a:t>
            </a:r>
          </a:p>
          <a:p>
            <a:pPr marL="0" indent="0">
              <a:buNone/>
            </a:pPr>
            <a:r>
              <a:rPr lang="en-US" dirty="0"/>
              <a:t>SESSION 5 JOINING JESUS ON MISSION</a:t>
            </a:r>
          </a:p>
          <a:p>
            <a:pPr marL="0" indent="0">
              <a:buNone/>
            </a:pPr>
            <a:r>
              <a:rPr lang="en-US" dirty="0"/>
              <a:t>LEADER INSTRUCTIONS </a:t>
            </a:r>
          </a:p>
        </p:txBody>
      </p:sp>
    </p:spTree>
    <p:extLst>
      <p:ext uri="{BB962C8B-B14F-4D97-AF65-F5344CB8AC3E}">
        <p14:creationId xmlns:p14="http://schemas.microsoft.com/office/powerpoint/2010/main" val="29841768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thew 28:19 and the Trinity? - United Church of God Australia">
            <a:extLst>
              <a:ext uri="{FF2B5EF4-FFF2-40B4-BE49-F238E27FC236}">
                <a16:creationId xmlns:a16="http://schemas.microsoft.com/office/drawing/2014/main" id="{66663686-DD32-020D-3134-58D085B28F08}"/>
              </a:ext>
            </a:extLst>
          </p:cNvPr>
          <p:cNvPicPr>
            <a:picLocks noChangeAspect="1" noChangeArrowheads="1"/>
          </p:cNvPicPr>
          <p:nvPr/>
        </p:nvPicPr>
        <p:blipFill>
          <a:blip r:embed="rId2">
            <a:alphaModFix amt="25000"/>
            <a:extLst>
              <a:ext uri="{28A0092B-C50C-407E-A947-70E740481C1C}">
                <a14:useLocalDpi xmlns:a14="http://schemas.microsoft.com/office/drawing/2010/main" val="0"/>
              </a:ext>
            </a:extLst>
          </a:blip>
          <a:srcRect r="1" b="190"/>
          <a:stretch/>
        </p:blipFill>
        <p:spPr bwMode="auto">
          <a:xfrm>
            <a:off x="486138" y="486568"/>
            <a:ext cx="11227442" cy="58832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1AF6365-CF47-55AF-F7C4-976159142F34}"/>
              </a:ext>
            </a:extLst>
          </p:cNvPr>
          <p:cNvSpPr>
            <a:spLocks noGrp="1"/>
          </p:cNvSpPr>
          <p:nvPr>
            <p:ph type="title"/>
          </p:nvPr>
        </p:nvSpPr>
        <p:spPr>
          <a:xfrm>
            <a:off x="1295402" y="982132"/>
            <a:ext cx="9601196" cy="1303867"/>
          </a:xfrm>
        </p:spPr>
        <p:txBody>
          <a:bodyPr>
            <a:normAutofit/>
          </a:bodyPr>
          <a:lstStyle/>
          <a:p>
            <a:r>
              <a:rPr lang="en-US">
                <a:solidFill>
                  <a:schemeClr val="tx1"/>
                </a:solidFill>
              </a:rPr>
              <a:t>A NOTE FOR DISCIPL MAKERS</a:t>
            </a:r>
          </a:p>
        </p:txBody>
      </p:sp>
    </p:spTree>
    <p:extLst>
      <p:ext uri="{BB962C8B-B14F-4D97-AF65-F5344CB8AC3E}">
        <p14:creationId xmlns:p14="http://schemas.microsoft.com/office/powerpoint/2010/main" val="1138667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A5DBC-C2FC-26AD-765E-9270E77E0E1B}"/>
              </a:ext>
            </a:extLst>
          </p:cNvPr>
          <p:cNvSpPr>
            <a:spLocks noGrp="1"/>
          </p:cNvSpPr>
          <p:nvPr>
            <p:ph type="title"/>
          </p:nvPr>
        </p:nvSpPr>
        <p:spPr/>
        <p:txBody>
          <a:bodyPr/>
          <a:lstStyle/>
          <a:p>
            <a:r>
              <a:rPr lang="en-US" dirty="0"/>
              <a:t>MATTHEW 28:19</a:t>
            </a:r>
          </a:p>
        </p:txBody>
      </p:sp>
      <p:sp>
        <p:nvSpPr>
          <p:cNvPr id="3" name="Content Placeholder 2">
            <a:extLst>
              <a:ext uri="{FF2B5EF4-FFF2-40B4-BE49-F238E27FC236}">
                <a16:creationId xmlns:a16="http://schemas.microsoft.com/office/drawing/2014/main" id="{62E5771C-086E-83B1-3C00-7D1070245642}"/>
              </a:ext>
            </a:extLst>
          </p:cNvPr>
          <p:cNvSpPr>
            <a:spLocks noGrp="1"/>
          </p:cNvSpPr>
          <p:nvPr>
            <p:ph idx="1"/>
          </p:nvPr>
        </p:nvSpPr>
        <p:spPr/>
        <p:txBody>
          <a:bodyPr/>
          <a:lstStyle/>
          <a:p>
            <a:r>
              <a:rPr lang="en-US" dirty="0"/>
              <a:t>DISCIPLESHIP IS </a:t>
            </a:r>
            <a:r>
              <a:rPr lang="en-US" b="1" dirty="0"/>
              <a:t>THE PRIMARY GOAL </a:t>
            </a:r>
            <a:r>
              <a:rPr lang="en-US" dirty="0"/>
              <a:t>OF CHRISTIANS</a:t>
            </a:r>
          </a:p>
          <a:p>
            <a:r>
              <a:rPr lang="en-US" dirty="0"/>
              <a:t>“The disciples path series is a simple tool, no for making disciples but for enabling all of us to take hold of and obey Jesus’ great, enduring commission.”</a:t>
            </a:r>
          </a:p>
          <a:p>
            <a:endParaRPr lang="en-US" dirty="0"/>
          </a:p>
          <a:p>
            <a:pPr marL="0" indent="0">
              <a:buNone/>
            </a:pPr>
            <a:endParaRPr lang="en-US" dirty="0"/>
          </a:p>
        </p:txBody>
      </p:sp>
    </p:spTree>
    <p:extLst>
      <p:ext uri="{BB962C8B-B14F-4D97-AF65-F5344CB8AC3E}">
        <p14:creationId xmlns:p14="http://schemas.microsoft.com/office/powerpoint/2010/main" val="4058869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E5ECFD-6E01-85A1-38C1-DB27B9D8CFFC}"/>
              </a:ext>
            </a:extLst>
          </p:cNvPr>
          <p:cNvSpPr>
            <a:spLocks noGrp="1"/>
          </p:cNvSpPr>
          <p:nvPr>
            <p:ph type="title"/>
          </p:nvPr>
        </p:nvSpPr>
        <p:spPr>
          <a:xfrm>
            <a:off x="1043631" y="809898"/>
            <a:ext cx="10173010" cy="1188827"/>
          </a:xfrm>
        </p:spPr>
        <p:txBody>
          <a:bodyPr anchor="ctr">
            <a:normAutofit/>
          </a:bodyPr>
          <a:lstStyle/>
          <a:p>
            <a:r>
              <a:rPr lang="en-US" sz="4800" b="1"/>
              <a:t>WHAT IS A DISCIPLE?</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0727BD3C-7CB4-91D8-BA5E-114983BC965F}"/>
              </a:ext>
            </a:extLst>
          </p:cNvPr>
          <p:cNvGraphicFramePr>
            <a:graphicFrameLocks noGrp="1"/>
          </p:cNvGraphicFramePr>
          <p:nvPr>
            <p:ph idx="1"/>
            <p:extLst>
              <p:ext uri="{D42A27DB-BD31-4B8C-83A1-F6EECF244321}">
                <p14:modId xmlns:p14="http://schemas.microsoft.com/office/powerpoint/2010/main" val="3265015"/>
              </p:ext>
            </p:extLst>
          </p:nvPr>
        </p:nvGraphicFramePr>
        <p:xfrm>
          <a:off x="535670" y="2194669"/>
          <a:ext cx="10747372" cy="4101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907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38959A5-8D03-1B46-7CFD-2F4785269A88}"/>
              </a:ext>
            </a:extLst>
          </p:cNvPr>
          <p:cNvPicPr>
            <a:picLocks noChangeAspect="1"/>
          </p:cNvPicPr>
          <p:nvPr/>
        </p:nvPicPr>
        <p:blipFill>
          <a:blip r:embed="rId2">
            <a:alphaModFix amt="35000"/>
          </a:blip>
          <a:srcRect t="15730"/>
          <a:stretch/>
        </p:blipFill>
        <p:spPr>
          <a:xfrm>
            <a:off x="20" y="10"/>
            <a:ext cx="12191980" cy="6857990"/>
          </a:xfrm>
          <a:prstGeom prst="rect">
            <a:avLst/>
          </a:prstGeom>
        </p:spPr>
      </p:pic>
      <p:graphicFrame>
        <p:nvGraphicFramePr>
          <p:cNvPr id="5" name="Content Placeholder 2">
            <a:extLst>
              <a:ext uri="{FF2B5EF4-FFF2-40B4-BE49-F238E27FC236}">
                <a16:creationId xmlns:a16="http://schemas.microsoft.com/office/drawing/2014/main" id="{9F03A745-7E9B-9DD6-B9CE-3A25948A454F}"/>
              </a:ext>
            </a:extLst>
          </p:cNvPr>
          <p:cNvGraphicFramePr>
            <a:graphicFrameLocks noGrp="1"/>
          </p:cNvGraphicFramePr>
          <p:nvPr>
            <p:ph idx="1"/>
            <p:extLst>
              <p:ext uri="{D42A27DB-BD31-4B8C-83A1-F6EECF244321}">
                <p14:modId xmlns:p14="http://schemas.microsoft.com/office/powerpoint/2010/main" val="1989464046"/>
              </p:ext>
            </p:extLst>
          </p:nvPr>
        </p:nvGraphicFramePr>
        <p:xfrm>
          <a:off x="0" y="0"/>
          <a:ext cx="12002400" cy="6857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934218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59C50C-1FEC-05C9-469C-A817E92FB0EC}"/>
              </a:ext>
            </a:extLst>
          </p:cNvPr>
          <p:cNvSpPr>
            <a:spLocks noGrp="1"/>
          </p:cNvSpPr>
          <p:nvPr>
            <p:ph type="title"/>
          </p:nvPr>
        </p:nvSpPr>
        <p:spPr>
          <a:xfrm>
            <a:off x="227649" y="158400"/>
            <a:ext cx="3899508" cy="2020200"/>
          </a:xfrm>
        </p:spPr>
        <p:txBody>
          <a:bodyPr anchor="t">
            <a:normAutofit/>
          </a:bodyPr>
          <a:lstStyle/>
          <a:p>
            <a:r>
              <a:rPr lang="en-US" dirty="0"/>
              <a:t>YOUR SMALL GROUP</a:t>
            </a:r>
          </a:p>
        </p:txBody>
      </p:sp>
      <p:pic>
        <p:nvPicPr>
          <p:cNvPr id="1026" name="Picture 2" descr="Small Group | Discipleship ...">
            <a:extLst>
              <a:ext uri="{FF2B5EF4-FFF2-40B4-BE49-F238E27FC236}">
                <a16:creationId xmlns:a16="http://schemas.microsoft.com/office/drawing/2014/main" id="{74B31F2F-6C36-B8F0-DF47-62AEC7446E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403" r="372" b="-2"/>
          <a:stretch/>
        </p:blipFill>
        <p:spPr bwMode="auto">
          <a:xfrm>
            <a:off x="85025" y="3037187"/>
            <a:ext cx="4370399"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0DE395A-3DDD-47C8-DF07-3D103BD10F92}"/>
              </a:ext>
            </a:extLst>
          </p:cNvPr>
          <p:cNvSpPr>
            <a:spLocks noGrp="1"/>
          </p:cNvSpPr>
          <p:nvPr>
            <p:ph idx="1"/>
          </p:nvPr>
        </p:nvSpPr>
        <p:spPr>
          <a:xfrm>
            <a:off x="4312800" y="-4"/>
            <a:ext cx="7873696" cy="6857999"/>
          </a:xfrm>
        </p:spPr>
        <p:txBody>
          <a:bodyPr anchor="t">
            <a:noAutofit/>
          </a:bodyPr>
          <a:lstStyle/>
          <a:p>
            <a:pPr marL="0" indent="0">
              <a:buNone/>
            </a:pPr>
            <a:r>
              <a:rPr lang="en-US" sz="4000" dirty="0"/>
              <a:t>GET STARTED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GROUP DISCUSSION</a:t>
            </a:r>
          </a:p>
          <a:p>
            <a:r>
              <a:rPr lang="en-US" sz="4400" dirty="0"/>
              <a:t>PRAY TOGETHER AND REFLECT ON LESSON SHARED BY PASTOR</a:t>
            </a:r>
          </a:p>
          <a:p>
            <a:pPr lvl="1"/>
            <a:r>
              <a:rPr lang="en-US" sz="4000" dirty="0"/>
              <a:t>THE STORY (FOLLOW QUESTIONS FOR DISCUSSION)</a:t>
            </a:r>
          </a:p>
          <a:p>
            <a:pPr lvl="2"/>
            <a:r>
              <a:rPr lang="en-US" sz="4000" dirty="0"/>
              <a:t>KNOW THE STORY</a:t>
            </a:r>
          </a:p>
          <a:p>
            <a:pPr lvl="2"/>
            <a:r>
              <a:rPr lang="en-US" sz="4000" dirty="0"/>
              <a:t>UNPACK THE STORY</a:t>
            </a:r>
          </a:p>
          <a:p>
            <a:pPr lvl="1"/>
            <a:r>
              <a:rPr lang="en-US" sz="4000" dirty="0"/>
              <a:t>ENGAGE – GROUP ACTIVITY       PROVIDED BY PASTOR</a:t>
            </a:r>
          </a:p>
        </p:txBody>
      </p:sp>
    </p:spTree>
    <p:extLst>
      <p:ext uri="{BB962C8B-B14F-4D97-AF65-F5344CB8AC3E}">
        <p14:creationId xmlns:p14="http://schemas.microsoft.com/office/powerpoint/2010/main" val="484613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624EE-83F1-CB8F-7F91-798A44B96C25}"/>
              </a:ext>
            </a:extLst>
          </p:cNvPr>
          <p:cNvSpPr>
            <a:spLocks noGrp="1"/>
          </p:cNvSpPr>
          <p:nvPr>
            <p:ph type="title"/>
          </p:nvPr>
        </p:nvSpPr>
        <p:spPr/>
        <p:txBody>
          <a:bodyPr>
            <a:normAutofit/>
          </a:bodyPr>
          <a:lstStyle/>
          <a:p>
            <a:r>
              <a:rPr lang="en-US" dirty="0"/>
              <a:t>INDIVIDUAL DISCOVERY</a:t>
            </a:r>
            <a:br>
              <a:rPr lang="en-US" dirty="0"/>
            </a:br>
            <a:r>
              <a:rPr lang="en-US" dirty="0"/>
              <a:t>WEEKLY ACTIVITIES </a:t>
            </a:r>
          </a:p>
        </p:txBody>
      </p:sp>
      <p:sp>
        <p:nvSpPr>
          <p:cNvPr id="3" name="Content Placeholder 2">
            <a:extLst>
              <a:ext uri="{FF2B5EF4-FFF2-40B4-BE49-F238E27FC236}">
                <a16:creationId xmlns:a16="http://schemas.microsoft.com/office/drawing/2014/main" id="{D6D9B274-3299-97AE-0B11-BB80FEADDA5F}"/>
              </a:ext>
            </a:extLst>
          </p:cNvPr>
          <p:cNvSpPr>
            <a:spLocks noGrp="1"/>
          </p:cNvSpPr>
          <p:nvPr>
            <p:ph idx="1"/>
          </p:nvPr>
        </p:nvSpPr>
        <p:spPr/>
        <p:txBody>
          <a:bodyPr>
            <a:normAutofit/>
          </a:bodyPr>
          <a:lstStyle/>
          <a:p>
            <a:r>
              <a:rPr lang="en-US" sz="4000" dirty="0"/>
              <a:t>WORSHIP</a:t>
            </a:r>
          </a:p>
          <a:p>
            <a:r>
              <a:rPr lang="en-US" sz="4000" dirty="0"/>
              <a:t>PERSONAL STUDY</a:t>
            </a:r>
          </a:p>
          <a:p>
            <a:r>
              <a:rPr lang="en-US" sz="4000" dirty="0"/>
              <a:t>APPLICATION (READING PLAN)</a:t>
            </a:r>
          </a:p>
        </p:txBody>
      </p:sp>
    </p:spTree>
    <p:extLst>
      <p:ext uri="{BB962C8B-B14F-4D97-AF65-F5344CB8AC3E}">
        <p14:creationId xmlns:p14="http://schemas.microsoft.com/office/powerpoint/2010/main" val="35454001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14671</TotalTime>
  <Words>3330</Words>
  <Application>Microsoft Office PowerPoint</Application>
  <PresentationFormat>Widescreen</PresentationFormat>
  <Paragraphs>146</Paragraphs>
  <Slides>26</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inherit</vt:lpstr>
      <vt:lpstr>myriad-pro</vt:lpstr>
      <vt:lpstr>system-ui</vt:lpstr>
      <vt:lpstr>Office Theme</vt:lpstr>
      <vt:lpstr>PowerPoint Presentation</vt:lpstr>
      <vt:lpstr>TAKE THE NEXT STEP</vt:lpstr>
      <vt:lpstr>THE BEGINNING  CONTENTS</vt:lpstr>
      <vt:lpstr>A NOTE FOR DISCIPL MAKERS</vt:lpstr>
      <vt:lpstr>MATTHEW 28:19</vt:lpstr>
      <vt:lpstr>WHAT IS A DISCIPLE?</vt:lpstr>
      <vt:lpstr>PowerPoint Presentation</vt:lpstr>
      <vt:lpstr>YOUR SMALL GROUP</vt:lpstr>
      <vt:lpstr>INDIVIDUAL DISCOVERY WEEKLY ACTIVITIES </vt:lpstr>
      <vt:lpstr>PowerPoint Presentation</vt:lpstr>
      <vt:lpstr>Lesson Introduction: THE BIBLE USES A CONSTRUCTION ANALOGY TO DESCRIBE FOLLOWERS OF CHRIST. (EPH. 2:19-22)</vt:lpstr>
      <vt:lpstr>Small Group – Intro Questions</vt:lpstr>
      <vt:lpstr>Know The Story (Luke 19:1-10) </vt:lpstr>
      <vt:lpstr>Small Group – The Story Questions </vt:lpstr>
      <vt:lpstr>Unpack The Story (Central to My Identity)  Zacchaeus was a hated man.  For the most part, tax collectors in his time were hated men in a Jewish community for two main reasons:</vt:lpstr>
      <vt:lpstr>Unpack The Story  Central to my Identity (Central to What I Do) Jesus must also be central to what we do.   He puts everything else in life into its proper place. </vt:lpstr>
      <vt:lpstr>When He is not The Center; then our ACTIONS  will REFLECT That LUKE 18:18-30</vt:lpstr>
      <vt:lpstr>The Engaging Exercise- READ ACTS 7:54-60 AND LUKE 23:32-46 together . Circle the similarities you find between how Jesus died and how Stephen died. </vt:lpstr>
      <vt:lpstr>INDIVIDUAL DISCOVERY /WEEKLY ACTIVITIES </vt:lpstr>
      <vt:lpstr>     Devotional – INCREASINGLY CENTRAL  Conversion Greater Understanding of God’s holiness                                                   Greater awareness of sin   This is a visual representation of the Christian life and the process by which the cross becomes increasingly central in our thinking. The chart moves chronologically from left to right, and the point of divergence is when someone becomes a Christian. The longer someone is a Christian, two things happen: they have a deepr understanding of God's holiness and of their own sinfulness.   This is why Paul, one of the holiest men who ever lived, referred to himself as “the chief of sinners.” As these two awarenesses grow, one’s view of the cross gets ever larger and larger.  Someone who has been a Christian for two decades will be far more aware o f how much the cross did for them than someone hwo has been a Christian for two days.  As a person's view of the cross grows, this naturally results in attributes like thankfulness, gratitude, love , mercy, justice, etc.  The Christian’s character is now being transformed into the image of Jesus.  This is a key aspect of how Jesus becomes increasingly central in a Christian's thinking, feeling and acting.   Questions: 1. In the time that you’ve understood what Jesus has done for you on the cross and giving your life to Him in response, have you seen Jesus become increasingly central in your life? Explain.  2. Do you see the ugliness of your sin any more than you did when you first became a Christian? How so?           </vt:lpstr>
      <vt:lpstr>INDIVIDUAL DISCOVERY /WEEKLY ACTIVITIES </vt:lpstr>
      <vt:lpstr>PowerPoint Presentation</vt:lpstr>
      <vt:lpstr>PowerPoint Presentation</vt:lpstr>
      <vt:lpstr>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Toby Philpart</dc:creator>
  <cp:lastModifiedBy>Toby Philpart</cp:lastModifiedBy>
  <cp:revision>6</cp:revision>
  <dcterms:created xsi:type="dcterms:W3CDTF">2024-09-10T17:55:47Z</dcterms:created>
  <dcterms:modified xsi:type="dcterms:W3CDTF">2025-01-12T13:21:27Z</dcterms:modified>
</cp:coreProperties>
</file>